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3"/>
  </p:sldMasterIdLst>
  <p:notesMasterIdLst>
    <p:notesMasterId r:id="rId41"/>
  </p:notesMasterIdLst>
  <p:sldIdLst>
    <p:sldId id="282" r:id="rId4"/>
    <p:sldId id="256" r:id="rId5"/>
    <p:sldId id="283" r:id="rId6"/>
    <p:sldId id="314" r:id="rId7"/>
    <p:sldId id="313" r:id="rId8"/>
    <p:sldId id="285" r:id="rId9"/>
    <p:sldId id="315" r:id="rId10"/>
    <p:sldId id="284" r:id="rId11"/>
    <p:sldId id="286" r:id="rId12"/>
    <p:sldId id="287" r:id="rId13"/>
    <p:sldId id="291" r:id="rId14"/>
    <p:sldId id="288" r:id="rId15"/>
    <p:sldId id="289" r:id="rId16"/>
    <p:sldId id="316" r:id="rId17"/>
    <p:sldId id="290" r:id="rId18"/>
    <p:sldId id="292" r:id="rId19"/>
    <p:sldId id="293" r:id="rId20"/>
    <p:sldId id="294" r:id="rId21"/>
    <p:sldId id="295"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7" r:id="rId37"/>
    <p:sldId id="311" r:id="rId38"/>
    <p:sldId id="312" r:id="rId39"/>
    <p:sldId id="318" r:id="rId40"/>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E3137-B7D4-4095-BFFB-AD13AA3415C0}" v="2" dt="2023-06-15T19:30:06.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8"/>
    <p:restoredTop sz="94674"/>
  </p:normalViewPr>
  <p:slideViewPr>
    <p:cSldViewPr snapToGrid="0" snapToObjects="1">
      <p:cViewPr>
        <p:scale>
          <a:sx n="84" d="100"/>
          <a:sy n="84" d="100"/>
        </p:scale>
        <p:origin x="856" y="3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A8CD-C805-2146-9A62-F678189E14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E809E0A0-D53E-9A47-8C95-B253C3ED202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D6009FE8-959D-4EDE-ACDA-3D5F26A12100}" type="datetimeFigureOut">
              <a:rPr lang="en-US"/>
              <a:pPr>
                <a:defRPr/>
              </a:pPr>
              <a:t>7/7/2023</a:t>
            </a:fld>
            <a:endParaRPr lang="en-US"/>
          </a:p>
        </p:txBody>
      </p:sp>
      <p:sp>
        <p:nvSpPr>
          <p:cNvPr id="4" name="Slide Image Placeholder 3">
            <a:extLst>
              <a:ext uri="{FF2B5EF4-FFF2-40B4-BE49-F238E27FC236}">
                <a16:creationId xmlns:a16="http://schemas.microsoft.com/office/drawing/2014/main" id="{8B95F9F1-5492-C141-9676-3335AB903D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873E34E-EC64-AB42-972B-387BD57E0D2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3D80783-6041-DA43-917B-ADF081605E6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B622B4B-BDD2-154D-9D99-7BE269CEABA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73AB3BC7-B786-44AF-A06B-F07E016F89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3AB3BC7-B786-44AF-A06B-F07E016F89A3}" type="slidenum">
              <a:rPr lang="en-US" smtClean="0"/>
              <a:pPr>
                <a:defRPr/>
              </a:pPr>
              <a:t>17</a:t>
            </a:fld>
            <a:endParaRPr lang="en-US"/>
          </a:p>
        </p:txBody>
      </p:sp>
    </p:spTree>
    <p:extLst>
      <p:ext uri="{BB962C8B-B14F-4D97-AF65-F5344CB8AC3E}">
        <p14:creationId xmlns:p14="http://schemas.microsoft.com/office/powerpoint/2010/main" val="307995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3AB3BC7-B786-44AF-A06B-F07E016F89A3}" type="slidenum">
              <a:rPr lang="en-US" smtClean="0"/>
              <a:pPr>
                <a:defRPr/>
              </a:pPr>
              <a:t>36</a:t>
            </a:fld>
            <a:endParaRPr lang="en-US"/>
          </a:p>
        </p:txBody>
      </p:sp>
    </p:spTree>
    <p:extLst>
      <p:ext uri="{BB962C8B-B14F-4D97-AF65-F5344CB8AC3E}">
        <p14:creationId xmlns:p14="http://schemas.microsoft.com/office/powerpoint/2010/main" val="423278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68769180-C720-4BC4-AA21-E8AC181A51F4}" type="datetimeFigureOut">
              <a:rPr lang="en-US" altLang="en-US"/>
              <a:pPr>
                <a:defRPr/>
              </a:pPr>
              <a:t>7/7/2023</a:t>
            </a:fld>
            <a:endParaRPr lang="en-US" altLang="en-US"/>
          </a:p>
        </p:txBody>
      </p:sp>
      <p:sp>
        <p:nvSpPr>
          <p:cNvPr id="5"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B5EF4B7A-6045-441B-BC26-B03544170873}" type="slidenum">
              <a:rPr lang="en-US" altLang="en-US"/>
              <a:pPr>
                <a:defRPr/>
              </a:pPr>
              <a:t>‹#›</a:t>
            </a:fld>
            <a:endParaRPr lang="en-US" altLang="en-US"/>
          </a:p>
        </p:txBody>
      </p:sp>
    </p:spTree>
    <p:extLst>
      <p:ext uri="{BB962C8B-B14F-4D97-AF65-F5344CB8AC3E}">
        <p14:creationId xmlns:p14="http://schemas.microsoft.com/office/powerpoint/2010/main" val="338235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F3161642-E3B9-4E85-B04D-154C839E4CA3}" type="datetimeFigureOut">
              <a:rPr lang="en-US" altLang="en-US"/>
              <a:pPr>
                <a:defRPr/>
              </a:pPr>
              <a:t>7/7/2023</a:t>
            </a:fld>
            <a:endParaRPr lang="en-US" altLang="en-US"/>
          </a:p>
        </p:txBody>
      </p:sp>
      <p:sp>
        <p:nvSpPr>
          <p:cNvPr id="5"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D043D6FD-2D12-453F-9184-80A6A5718F7A}" type="slidenum">
              <a:rPr lang="en-US" altLang="en-US"/>
              <a:pPr>
                <a:defRPr/>
              </a:pPr>
              <a:t>‹#›</a:t>
            </a:fld>
            <a:endParaRPr lang="en-US" altLang="en-US"/>
          </a:p>
        </p:txBody>
      </p:sp>
    </p:spTree>
    <p:extLst>
      <p:ext uri="{BB962C8B-B14F-4D97-AF65-F5344CB8AC3E}">
        <p14:creationId xmlns:p14="http://schemas.microsoft.com/office/powerpoint/2010/main" val="92968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C1F76508-6DB8-4315-A6BB-864780B0F8C7}" type="datetimeFigureOut">
              <a:rPr lang="en-US" altLang="en-US"/>
              <a:pPr>
                <a:defRPr/>
              </a:pPr>
              <a:t>7/7/2023</a:t>
            </a:fld>
            <a:endParaRPr lang="en-US" altLang="en-US"/>
          </a:p>
        </p:txBody>
      </p:sp>
      <p:sp>
        <p:nvSpPr>
          <p:cNvPr id="5"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D5191F28-1BEC-4EF2-8E84-D89A49CD0EE8}" type="slidenum">
              <a:rPr lang="en-US" altLang="en-US"/>
              <a:pPr>
                <a:defRPr/>
              </a:pPr>
              <a:t>‹#›</a:t>
            </a:fld>
            <a:endParaRPr lang="en-US" altLang="en-US"/>
          </a:p>
        </p:txBody>
      </p:sp>
    </p:spTree>
    <p:extLst>
      <p:ext uri="{BB962C8B-B14F-4D97-AF65-F5344CB8AC3E}">
        <p14:creationId xmlns:p14="http://schemas.microsoft.com/office/powerpoint/2010/main" val="49406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144" y="583323"/>
            <a:ext cx="8158655" cy="480301"/>
          </a:xfrm>
        </p:spPr>
        <p:txBody>
          <a:bodyPr/>
          <a:lstStyle/>
          <a:p>
            <a:r>
              <a:rPr lang="en-US"/>
              <a:t>Click to edit Master title style</a:t>
            </a:r>
          </a:p>
        </p:txBody>
      </p:sp>
      <p:sp>
        <p:nvSpPr>
          <p:cNvPr id="3" name="Content Placeholder 2"/>
          <p:cNvSpPr>
            <a:spLocks noGrp="1"/>
          </p:cNvSpPr>
          <p:nvPr>
            <p:ph idx="1"/>
          </p:nvPr>
        </p:nvSpPr>
        <p:spPr>
          <a:xfrm>
            <a:off x="528144" y="1292772"/>
            <a:ext cx="8158656" cy="3301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FDE0B5F0-AAF3-4661-9458-8B33EC953E42}" type="datetimeFigureOut">
              <a:rPr lang="en-US" altLang="en-US"/>
              <a:pPr>
                <a:defRPr/>
              </a:pPr>
              <a:t>7/7/2023</a:t>
            </a:fld>
            <a:endParaRPr lang="en-US" altLang="en-US"/>
          </a:p>
        </p:txBody>
      </p:sp>
      <p:sp>
        <p:nvSpPr>
          <p:cNvPr id="5"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8DF2E8C9-D8A7-403A-8230-6C3B34703B72}" type="slidenum">
              <a:rPr lang="en-US" altLang="en-US"/>
              <a:pPr>
                <a:defRPr/>
              </a:pPr>
              <a:t>‹#›</a:t>
            </a:fld>
            <a:endParaRPr lang="en-US" altLang="en-US"/>
          </a:p>
        </p:txBody>
      </p:sp>
    </p:spTree>
    <p:extLst>
      <p:ext uri="{BB962C8B-B14F-4D97-AF65-F5344CB8AC3E}">
        <p14:creationId xmlns:p14="http://schemas.microsoft.com/office/powerpoint/2010/main" val="109231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08C0AA55-2B8F-4BEE-9D7B-F2B64EFAC5A4}" type="datetimeFigureOut">
              <a:rPr lang="en-US" altLang="en-US"/>
              <a:pPr>
                <a:defRPr/>
              </a:pPr>
              <a:t>7/7/2023</a:t>
            </a:fld>
            <a:endParaRPr lang="en-US" altLang="en-US"/>
          </a:p>
        </p:txBody>
      </p:sp>
      <p:sp>
        <p:nvSpPr>
          <p:cNvPr id="5"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82F4FA6F-C3C2-4ABA-9011-064C1905F032}" type="slidenum">
              <a:rPr lang="en-US" altLang="en-US"/>
              <a:pPr>
                <a:defRPr/>
              </a:pPr>
              <a:t>‹#›</a:t>
            </a:fld>
            <a:endParaRPr lang="en-US" altLang="en-US"/>
          </a:p>
        </p:txBody>
      </p:sp>
    </p:spTree>
    <p:extLst>
      <p:ext uri="{BB962C8B-B14F-4D97-AF65-F5344CB8AC3E}">
        <p14:creationId xmlns:p14="http://schemas.microsoft.com/office/powerpoint/2010/main" val="308737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8C56B0F0-3E01-49C3-A8AE-EA09FD198AB6}" type="datetimeFigureOut">
              <a:rPr lang="en-US" altLang="en-US"/>
              <a:pPr>
                <a:defRPr/>
              </a:pPr>
              <a:t>7/7/2023</a:t>
            </a:fld>
            <a:endParaRPr lang="en-US" altLang="en-US"/>
          </a:p>
        </p:txBody>
      </p:sp>
      <p:sp>
        <p:nvSpPr>
          <p:cNvPr id="6"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1B412791-61D1-46F3-9E74-E6FB456650F1}" type="slidenum">
              <a:rPr lang="en-US" altLang="en-US"/>
              <a:pPr>
                <a:defRPr/>
              </a:pPr>
              <a:t>‹#›</a:t>
            </a:fld>
            <a:endParaRPr lang="en-US" altLang="en-US"/>
          </a:p>
        </p:txBody>
      </p:sp>
    </p:spTree>
    <p:extLst>
      <p:ext uri="{BB962C8B-B14F-4D97-AF65-F5344CB8AC3E}">
        <p14:creationId xmlns:p14="http://schemas.microsoft.com/office/powerpoint/2010/main" val="145373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7A39EF4F-3083-487F-8FC9-FEA9A5F99983}" type="datetimeFigureOut">
              <a:rPr lang="en-US" altLang="en-US"/>
              <a:pPr>
                <a:defRPr/>
              </a:pPr>
              <a:t>7/7/2023</a:t>
            </a:fld>
            <a:endParaRPr lang="en-US" altLang="en-US"/>
          </a:p>
        </p:txBody>
      </p:sp>
      <p:sp>
        <p:nvSpPr>
          <p:cNvPr id="8"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3F443CD4-3D72-44F3-AD45-51E01B69E11B}" type="slidenum">
              <a:rPr lang="en-US" altLang="en-US"/>
              <a:pPr>
                <a:defRPr/>
              </a:pPr>
              <a:t>‹#›</a:t>
            </a:fld>
            <a:endParaRPr lang="en-US" altLang="en-US"/>
          </a:p>
        </p:txBody>
      </p:sp>
    </p:spTree>
    <p:extLst>
      <p:ext uri="{BB962C8B-B14F-4D97-AF65-F5344CB8AC3E}">
        <p14:creationId xmlns:p14="http://schemas.microsoft.com/office/powerpoint/2010/main" val="267277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43909"/>
            <a:ext cx="8229600" cy="519715"/>
          </a:xfrm>
        </p:spPr>
        <p:txBody>
          <a:bodyPr/>
          <a:lstStyle/>
          <a:p>
            <a:r>
              <a:rPr lang="en-US"/>
              <a:t>Click to edit Master title style</a:t>
            </a:r>
          </a:p>
        </p:txBody>
      </p:sp>
      <p:sp>
        <p:nvSpPr>
          <p:cNvPr id="3"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0B4A80FD-2E3E-4EF9-95EB-8132D37619A3}" type="datetimeFigureOut">
              <a:rPr lang="en-US" altLang="en-US"/>
              <a:pPr>
                <a:defRPr/>
              </a:pPr>
              <a:t>7/7/2023</a:t>
            </a:fld>
            <a:endParaRPr lang="en-US" altLang="en-US"/>
          </a:p>
        </p:txBody>
      </p:sp>
      <p:sp>
        <p:nvSpPr>
          <p:cNvPr id="4"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304288C5-3E32-4AE2-9C35-9C002EFD528E}" type="slidenum">
              <a:rPr lang="en-US" altLang="en-US"/>
              <a:pPr>
                <a:defRPr/>
              </a:pPr>
              <a:t>‹#›</a:t>
            </a:fld>
            <a:endParaRPr lang="en-US" altLang="en-US"/>
          </a:p>
        </p:txBody>
      </p:sp>
    </p:spTree>
    <p:extLst>
      <p:ext uri="{BB962C8B-B14F-4D97-AF65-F5344CB8AC3E}">
        <p14:creationId xmlns:p14="http://schemas.microsoft.com/office/powerpoint/2010/main" val="211192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08296759-D5DA-48E6-8AD4-E819E9369BC8}" type="datetimeFigureOut">
              <a:rPr lang="en-US" altLang="en-US"/>
              <a:pPr>
                <a:defRPr/>
              </a:pPr>
              <a:t>7/7/2023</a:t>
            </a:fld>
            <a:endParaRPr lang="en-US" altLang="en-US"/>
          </a:p>
        </p:txBody>
      </p:sp>
      <p:sp>
        <p:nvSpPr>
          <p:cNvPr id="3"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750943CD-DBFD-4FB6-A66A-D0A87D67BB63}" type="slidenum">
              <a:rPr lang="en-US" altLang="en-US"/>
              <a:pPr>
                <a:defRPr/>
              </a:pPr>
              <a:t>‹#›</a:t>
            </a:fld>
            <a:endParaRPr lang="en-US" altLang="en-US"/>
          </a:p>
        </p:txBody>
      </p:sp>
    </p:spTree>
    <p:extLst>
      <p:ext uri="{BB962C8B-B14F-4D97-AF65-F5344CB8AC3E}">
        <p14:creationId xmlns:p14="http://schemas.microsoft.com/office/powerpoint/2010/main" val="23308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4F41593-F173-4C4B-B48A-7AD99358B302}"/>
              </a:ext>
            </a:extLst>
          </p:cNvPr>
          <p:cNvSpPr>
            <a:spLocks noGrp="1"/>
          </p:cNvSpPr>
          <p:nvPr>
            <p:ph type="dt" sz="half" idx="10"/>
          </p:nvPr>
        </p:nvSpPr>
        <p:spPr/>
        <p:txBody>
          <a:bodyPr/>
          <a:lstStyle>
            <a:lvl1pPr>
              <a:defRPr/>
            </a:lvl1pPr>
          </a:lstStyle>
          <a:p>
            <a:pPr>
              <a:defRPr/>
            </a:pPr>
            <a:fld id="{6BA94CE8-D2CC-44FC-9582-8A689D947F28}" type="datetimeFigureOut">
              <a:rPr lang="en-US" altLang="en-US"/>
              <a:pPr>
                <a:defRPr/>
              </a:pPr>
              <a:t>7/7/2023</a:t>
            </a:fld>
            <a:endParaRPr lang="en-US" altLang="en-US"/>
          </a:p>
        </p:txBody>
      </p:sp>
      <p:sp>
        <p:nvSpPr>
          <p:cNvPr id="6" name="Footer Placeholder 5">
            <a:extLst>
              <a:ext uri="{FF2B5EF4-FFF2-40B4-BE49-F238E27FC236}">
                <a16:creationId xmlns:a16="http://schemas.microsoft.com/office/drawing/2014/main" id="{B20C1FE8-4A8A-1341-88A1-E790677BDF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A0F36E3-259E-C64E-9D68-B4CB381F0F2B}"/>
              </a:ext>
            </a:extLst>
          </p:cNvPr>
          <p:cNvSpPr>
            <a:spLocks noGrp="1"/>
          </p:cNvSpPr>
          <p:nvPr>
            <p:ph type="sldNum" sz="quarter" idx="12"/>
          </p:nvPr>
        </p:nvSpPr>
        <p:spPr/>
        <p:txBody>
          <a:bodyPr/>
          <a:lstStyle>
            <a:lvl1pPr>
              <a:defRPr/>
            </a:lvl1pPr>
          </a:lstStyle>
          <a:p>
            <a:pPr>
              <a:defRPr/>
            </a:pPr>
            <a:fld id="{CCBE59F7-D452-419C-A824-4FA6950777F8}" type="slidenum">
              <a:rPr lang="en-US" altLang="en-US"/>
              <a:pPr>
                <a:defRPr/>
              </a:pPr>
              <a:t>‹#›</a:t>
            </a:fld>
            <a:endParaRPr lang="en-US" altLang="en-US">
              <a:solidFill>
                <a:srgbClr val="88A44D"/>
              </a:solidFill>
            </a:endParaRPr>
          </a:p>
        </p:txBody>
      </p:sp>
    </p:spTree>
    <p:extLst>
      <p:ext uri="{BB962C8B-B14F-4D97-AF65-F5344CB8AC3E}">
        <p14:creationId xmlns:p14="http://schemas.microsoft.com/office/powerpoint/2010/main" val="271466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8601E74-AF61-A84A-BCC9-5250489967EB}"/>
              </a:ext>
            </a:extLst>
          </p:cNvPr>
          <p:cNvSpPr>
            <a:spLocks noGrp="1"/>
          </p:cNvSpPr>
          <p:nvPr>
            <p:ph type="dt" sz="half" idx="10"/>
          </p:nvPr>
        </p:nvSpPr>
        <p:spPr/>
        <p:txBody>
          <a:bodyPr/>
          <a:lstStyle>
            <a:lvl1pPr>
              <a:defRPr/>
            </a:lvl1pPr>
          </a:lstStyle>
          <a:p>
            <a:pPr>
              <a:defRPr/>
            </a:pPr>
            <a:fld id="{3414F411-40D0-45CC-9149-E4379F5ECFF6}" type="datetimeFigureOut">
              <a:rPr lang="en-US" altLang="en-US"/>
              <a:pPr>
                <a:defRPr/>
              </a:pPr>
              <a:t>7/7/2023</a:t>
            </a:fld>
            <a:endParaRPr lang="en-US" altLang="en-US"/>
          </a:p>
        </p:txBody>
      </p:sp>
      <p:sp>
        <p:nvSpPr>
          <p:cNvPr id="6" name="Footer Placeholder 4">
            <a:extLst>
              <a:ext uri="{FF2B5EF4-FFF2-40B4-BE49-F238E27FC236}">
                <a16:creationId xmlns:a16="http://schemas.microsoft.com/office/drawing/2014/main" id="{61185A98-A942-0941-8BB1-9C2B5E3503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EC5E84-8A92-3740-A8AA-EEBFF9E6A659}"/>
              </a:ext>
            </a:extLst>
          </p:cNvPr>
          <p:cNvSpPr>
            <a:spLocks noGrp="1"/>
          </p:cNvSpPr>
          <p:nvPr>
            <p:ph type="sldNum" sz="quarter" idx="12"/>
          </p:nvPr>
        </p:nvSpPr>
        <p:spPr/>
        <p:txBody>
          <a:bodyPr/>
          <a:lstStyle>
            <a:lvl1pPr>
              <a:defRPr/>
            </a:lvl1pPr>
          </a:lstStyle>
          <a:p>
            <a:pPr>
              <a:defRPr/>
            </a:pPr>
            <a:fld id="{C356659E-717B-45FA-B899-876F3DE13B90}" type="slidenum">
              <a:rPr lang="en-US" altLang="en-US"/>
              <a:pPr>
                <a:defRPr/>
              </a:pPr>
              <a:t>‹#›</a:t>
            </a:fld>
            <a:endParaRPr lang="en-US" altLang="en-US"/>
          </a:p>
        </p:txBody>
      </p:sp>
    </p:spTree>
    <p:extLst>
      <p:ext uri="{BB962C8B-B14F-4D97-AF65-F5344CB8AC3E}">
        <p14:creationId xmlns:p14="http://schemas.microsoft.com/office/powerpoint/2010/main" val="34930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8601E74-AF61-A84A-BCC9-5250489967EB}"/>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93245912-8307-4D22-97AC-816C8E9758A3}" type="datetimeFigureOut">
              <a:rPr lang="en-US" altLang="en-US"/>
              <a:pPr>
                <a:defRPr/>
              </a:pPr>
              <a:t>7/7/2023</a:t>
            </a:fld>
            <a:endParaRPr lang="en-US" altLang="en-US"/>
          </a:p>
        </p:txBody>
      </p:sp>
      <p:sp>
        <p:nvSpPr>
          <p:cNvPr id="5" name="Footer Placeholder 4">
            <a:extLst>
              <a:ext uri="{FF2B5EF4-FFF2-40B4-BE49-F238E27FC236}">
                <a16:creationId xmlns:a16="http://schemas.microsoft.com/office/drawing/2014/main" id="{61185A98-A942-0941-8BB1-9C2B5E350305}"/>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1EC5E84-8A92-3740-A8AA-EEBFF9E6A659}"/>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FA6A46F-E124-4ECF-AA6A-245C38F0B611}" type="slidenum">
              <a:rPr lang="en-US" altLang="en-US"/>
              <a:pPr>
                <a:defRPr/>
              </a:pPr>
              <a:t>‹#›</a:t>
            </a:fld>
            <a:endParaRPr lang="en-US" altLang="en-US"/>
          </a:p>
        </p:txBody>
      </p:sp>
      <p:pic>
        <p:nvPicPr>
          <p:cNvPr id="3" name="Picture 2" descr="A picture containing text, circle, logo, screenshot&#10;&#10;Description automatically generated">
            <a:extLst>
              <a:ext uri="{FF2B5EF4-FFF2-40B4-BE49-F238E27FC236}">
                <a16:creationId xmlns:a16="http://schemas.microsoft.com/office/drawing/2014/main" id="{1A62AD37-F051-843D-E3E7-6571D96020B8}"/>
              </a:ext>
            </a:extLst>
          </p:cNvPr>
          <p:cNvPicPr>
            <a:picLocks noChangeAspect="1"/>
          </p:cNvPicPr>
          <p:nvPr userDrawn="1"/>
        </p:nvPicPr>
        <p:blipFill>
          <a:blip r:embed="rId14"/>
          <a:stretch>
            <a:fillRect/>
          </a:stretch>
        </p:blipFill>
        <p:spPr>
          <a:xfrm>
            <a:off x="8305994" y="3588333"/>
            <a:ext cx="761611" cy="761611"/>
          </a:xfrm>
          <a:prstGeom prst="rect">
            <a:avLst/>
          </a:prstGeom>
        </p:spPr>
      </p:pic>
    </p:spTree>
  </p:cSld>
  <p:clrMap bg1="lt1" tx1="dk1" bg2="lt2" tx2="dk2" accent1="accent1" accent2="accent2" accent3="accent3" accent4="accent4" accent5="accent5" accent6="accent6" hlink="hlink" folHlink="folHlink"/>
  <p:sldLayoutIdLst>
    <p:sldLayoutId id="2147493612" r:id="rId1"/>
    <p:sldLayoutId id="2147493613" r:id="rId2"/>
    <p:sldLayoutId id="2147493614" r:id="rId3"/>
    <p:sldLayoutId id="2147493615" r:id="rId4"/>
    <p:sldLayoutId id="2147493616" r:id="rId5"/>
    <p:sldLayoutId id="2147493617" r:id="rId6"/>
    <p:sldLayoutId id="2147493618" r:id="rId7"/>
    <p:sldLayoutId id="2147493622" r:id="rId8"/>
    <p:sldLayoutId id="2147493619" r:id="rId9"/>
    <p:sldLayoutId id="2147493620" r:id="rId10"/>
    <p:sldLayoutId id="2147493621" r:id="rId11"/>
  </p:sldLayoutIdLst>
  <p:txStyles>
    <p:titleStyle>
      <a:lvl1pPr algn="ctr" defTabSz="457200" rtl="0" eaLnBrk="0" fontAlgn="base" hangingPunct="0">
        <a:spcBef>
          <a:spcPct val="0"/>
        </a:spcBef>
        <a:spcAft>
          <a:spcPct val="0"/>
        </a:spcAft>
        <a:defRPr sz="4400" kern="1200">
          <a:solidFill>
            <a:schemeClr val="tx1"/>
          </a:solidFill>
          <a:latin typeface="Lucida Sans"/>
          <a:ea typeface="MS PGothic" panose="020B0600070205080204" pitchFamily="34" charset="-128"/>
          <a:cs typeface="Lucida Sans"/>
        </a:defRPr>
      </a:lvl1pPr>
      <a:lvl2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2pPr>
      <a:lvl3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3pPr>
      <a:lvl4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4pPr>
      <a:lvl5pPr algn="ctr" defTabSz="457200" rtl="0" eaLnBrk="0" fontAlgn="base" hangingPunct="0">
        <a:spcBef>
          <a:spcPct val="0"/>
        </a:spcBef>
        <a:spcAft>
          <a:spcPct val="0"/>
        </a:spcAft>
        <a:defRPr sz="4400">
          <a:solidFill>
            <a:schemeClr val="tx1"/>
          </a:solidFill>
          <a:latin typeface="Lucida Sans" charset="0"/>
          <a:ea typeface="MS PGothic" panose="020B0600070205080204" pitchFamily="34" charset="-128"/>
          <a:cs typeface="Lucida Sans"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Lucida Sans"/>
          <a:ea typeface="MS PGothic" panose="020B0600070205080204" pitchFamily="34" charset="-128"/>
          <a:cs typeface="Lucida San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Lucida Sans"/>
          <a:ea typeface="MS PGothic" panose="020B0600070205080204" pitchFamily="34" charset="-128"/>
          <a:cs typeface="Lucida San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Lucida Sans"/>
          <a:ea typeface="MS PGothic" panose="020B0600070205080204" pitchFamily="34" charset="-128"/>
          <a:cs typeface="Lucida San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Lucida Sans"/>
          <a:ea typeface="MS PGothic" panose="020B0600070205080204" pitchFamily="34" charset="-128"/>
          <a:cs typeface="Lucida San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Lucida Sans"/>
          <a:ea typeface="MS PGothic" panose="020B0600070205080204" pitchFamily="34" charset="-128"/>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itle 1">
            <a:extLst>
              <a:ext uri="{FF2B5EF4-FFF2-40B4-BE49-F238E27FC236}">
                <a16:creationId xmlns:a16="http://schemas.microsoft.com/office/drawing/2014/main" id="{E71E4280-E374-C93C-60EA-5AE4C7ED8BBF}"/>
              </a:ext>
            </a:extLst>
          </p:cNvPr>
          <p:cNvSpPr>
            <a:spLocks noGrp="1"/>
          </p:cNvSpPr>
          <p:nvPr>
            <p:ph type="title"/>
          </p:nvPr>
        </p:nvSpPr>
        <p:spPr>
          <a:xfrm>
            <a:off x="892755" y="1593522"/>
            <a:ext cx="8158655" cy="1482187"/>
          </a:xfrm>
        </p:spPr>
        <p:txBody>
          <a:bodyPr/>
          <a:lstStyle/>
          <a:p>
            <a:r>
              <a:rPr lang="en-US" dirty="0"/>
              <a:t>Reading Time</a:t>
            </a:r>
            <a:br>
              <a:rPr lang="en-US" dirty="0"/>
            </a:br>
            <a:r>
              <a:rPr lang="en-US" sz="2800" dirty="0"/>
              <a:t>Go over paper and review</a:t>
            </a:r>
            <a:br>
              <a:rPr lang="en-US" sz="2800" dirty="0"/>
            </a:br>
            <a:r>
              <a:rPr lang="en-US" sz="2800" dirty="0"/>
              <a:t>Discussion starts at 1:15</a:t>
            </a:r>
          </a:p>
        </p:txBody>
      </p:sp>
      <p:sp>
        <p:nvSpPr>
          <p:cNvPr id="4" name="TextBox 3">
            <a:extLst>
              <a:ext uri="{FF2B5EF4-FFF2-40B4-BE49-F238E27FC236}">
                <a16:creationId xmlns:a16="http://schemas.microsoft.com/office/drawing/2014/main" id="{4EF2CEC1-D0AD-5F49-1BDD-94E487B2B3CA}"/>
              </a:ext>
            </a:extLst>
          </p:cNvPr>
          <p:cNvSpPr txBox="1"/>
          <p:nvPr/>
        </p:nvSpPr>
        <p:spPr>
          <a:xfrm>
            <a:off x="892755" y="4845378"/>
            <a:ext cx="4536819" cy="246221"/>
          </a:xfrm>
          <a:prstGeom prst="rect">
            <a:avLst/>
          </a:prstGeom>
          <a:noFill/>
        </p:spPr>
        <p:txBody>
          <a:bodyPr wrap="none" rtlCol="0">
            <a:spAutoFit/>
          </a:bodyPr>
          <a:lstStyle/>
          <a:p>
            <a:r>
              <a:rPr lang="en-US" sz="1000" dirty="0"/>
              <a:t>https://teach2impact.com/2020/07/19/the-story-of-normal-distribution-of-grades/</a:t>
            </a:r>
          </a:p>
        </p:txBody>
      </p:sp>
    </p:spTree>
    <p:extLst>
      <p:ext uri="{BB962C8B-B14F-4D97-AF65-F5344CB8AC3E}">
        <p14:creationId xmlns:p14="http://schemas.microsoft.com/office/powerpoint/2010/main" val="3129535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9C7BF-F9E0-4397-9D89-A8148C935635}"/>
              </a:ext>
            </a:extLst>
          </p:cNvPr>
          <p:cNvSpPr>
            <a:spLocks noGrp="1"/>
          </p:cNvSpPr>
          <p:nvPr>
            <p:ph type="title"/>
          </p:nvPr>
        </p:nvSpPr>
        <p:spPr/>
        <p:txBody>
          <a:bodyPr>
            <a:normAutofit fontScale="90000"/>
          </a:bodyPr>
          <a:lstStyle/>
          <a:p>
            <a:r>
              <a:rPr lang="en-US" dirty="0"/>
              <a:t>The skill assessment</a:t>
            </a:r>
          </a:p>
        </p:txBody>
      </p:sp>
      <p:sp>
        <p:nvSpPr>
          <p:cNvPr id="3" name="Content Placeholder 2">
            <a:extLst>
              <a:ext uri="{FF2B5EF4-FFF2-40B4-BE49-F238E27FC236}">
                <a16:creationId xmlns:a16="http://schemas.microsoft.com/office/drawing/2014/main" id="{CF911E6A-C391-46C7-AAFA-F22A92CFE70C}"/>
              </a:ext>
            </a:extLst>
          </p:cNvPr>
          <p:cNvSpPr>
            <a:spLocks noGrp="1"/>
          </p:cNvSpPr>
          <p:nvPr>
            <p:ph idx="1"/>
          </p:nvPr>
        </p:nvSpPr>
        <p:spPr>
          <a:xfrm>
            <a:off x="1047196" y="1292772"/>
            <a:ext cx="7639603" cy="3301453"/>
          </a:xfrm>
        </p:spPr>
        <p:txBody>
          <a:bodyPr/>
          <a:lstStyle/>
          <a:p>
            <a:pPr marL="0" indent="0">
              <a:buNone/>
            </a:pPr>
            <a:r>
              <a:rPr lang="en-US" sz="2400" dirty="0"/>
              <a:t>The clock problem</a:t>
            </a:r>
          </a:p>
          <a:p>
            <a:pPr marL="0" indent="0">
              <a:buNone/>
            </a:pPr>
            <a:r>
              <a:rPr lang="en-US" sz="2400" dirty="0"/>
              <a:t>	- scored with a test harness.</a:t>
            </a:r>
          </a:p>
          <a:p>
            <a:pPr marL="0" indent="0">
              <a:buNone/>
            </a:pPr>
            <a:r>
              <a:rPr lang="en-US" sz="2400" dirty="0"/>
              <a:t> </a:t>
            </a:r>
          </a:p>
          <a:p>
            <a:pPr marL="0" indent="0">
              <a:buNone/>
            </a:pPr>
            <a:r>
              <a:rPr lang="en-US" sz="2400" dirty="0"/>
              <a:t>	-The harness contained a set of black box tests 	that validated the 	functionality of the 	student’s 	programs</a:t>
            </a:r>
          </a:p>
        </p:txBody>
      </p:sp>
    </p:spTree>
    <p:extLst>
      <p:ext uri="{BB962C8B-B14F-4D97-AF65-F5344CB8AC3E}">
        <p14:creationId xmlns:p14="http://schemas.microsoft.com/office/powerpoint/2010/main" val="383933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79E9-9256-433B-ABD2-3EBE88A816D2}"/>
              </a:ext>
            </a:extLst>
          </p:cNvPr>
          <p:cNvSpPr>
            <a:spLocks noGrp="1"/>
          </p:cNvSpPr>
          <p:nvPr>
            <p:ph type="title"/>
          </p:nvPr>
        </p:nvSpPr>
        <p:spPr/>
        <p:txBody>
          <a:bodyPr/>
          <a:lstStyle/>
          <a:p>
            <a:r>
              <a:rPr lang="en-US" dirty="0"/>
              <a:t>The clock task</a:t>
            </a:r>
          </a:p>
        </p:txBody>
      </p:sp>
      <p:sp>
        <p:nvSpPr>
          <p:cNvPr id="3" name="Content Placeholder 2">
            <a:extLst>
              <a:ext uri="{FF2B5EF4-FFF2-40B4-BE49-F238E27FC236}">
                <a16:creationId xmlns:a16="http://schemas.microsoft.com/office/drawing/2014/main" id="{FB007FFF-D3EC-42C6-BC3E-70971089C783}"/>
              </a:ext>
            </a:extLst>
          </p:cNvPr>
          <p:cNvSpPr>
            <a:spLocks noGrp="1"/>
          </p:cNvSpPr>
          <p:nvPr>
            <p:ph idx="1"/>
          </p:nvPr>
        </p:nvSpPr>
        <p:spPr/>
        <p:txBody>
          <a:bodyPr>
            <a:normAutofit fontScale="92500" lnSpcReduction="20000"/>
          </a:bodyPr>
          <a:lstStyle/>
          <a:p>
            <a:r>
              <a:rPr lang="en-US" dirty="0"/>
              <a:t>Class (called Time) representing a 24-hour clock</a:t>
            </a:r>
          </a:p>
          <a:p>
            <a:r>
              <a:rPr lang="en-US" dirty="0"/>
              <a:t>The clock has four operations :</a:t>
            </a:r>
          </a:p>
          <a:p>
            <a:pPr marL="0" indent="0">
              <a:buNone/>
            </a:pPr>
            <a:r>
              <a:rPr lang="en-US" dirty="0"/>
              <a:t>		- a tick operation </a:t>
            </a:r>
          </a:p>
          <a:p>
            <a:pPr marL="0" indent="0">
              <a:buNone/>
            </a:pPr>
            <a:r>
              <a:rPr lang="en-US" dirty="0"/>
              <a:t>		-a comparison operation </a:t>
            </a:r>
          </a:p>
          <a:p>
            <a:pPr marL="0" indent="0">
              <a:buNone/>
            </a:pPr>
            <a:r>
              <a:rPr lang="en-US" dirty="0"/>
              <a:t>		-add and </a:t>
            </a:r>
          </a:p>
          <a:p>
            <a:pPr marL="0" indent="0">
              <a:buNone/>
            </a:pPr>
            <a:r>
              <a:rPr lang="en-US" dirty="0"/>
              <a:t>		-subtract methods. </a:t>
            </a:r>
          </a:p>
        </p:txBody>
      </p:sp>
    </p:spTree>
    <p:extLst>
      <p:ext uri="{BB962C8B-B14F-4D97-AF65-F5344CB8AC3E}">
        <p14:creationId xmlns:p14="http://schemas.microsoft.com/office/powerpoint/2010/main" val="395764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8C891-6FC6-4F5E-A866-7B93921C9B00}"/>
              </a:ext>
            </a:extLst>
          </p:cNvPr>
          <p:cNvSpPr>
            <a:spLocks noGrp="1"/>
          </p:cNvSpPr>
          <p:nvPr>
            <p:ph type="title"/>
          </p:nvPr>
        </p:nvSpPr>
        <p:spPr/>
        <p:txBody>
          <a:bodyPr/>
          <a:lstStyle/>
          <a:p>
            <a:r>
              <a:rPr lang="en-US" dirty="0"/>
              <a:t>Cohort</a:t>
            </a:r>
          </a:p>
        </p:txBody>
      </p:sp>
      <p:sp>
        <p:nvSpPr>
          <p:cNvPr id="3" name="Content Placeholder 2">
            <a:extLst>
              <a:ext uri="{FF2B5EF4-FFF2-40B4-BE49-F238E27FC236}">
                <a16:creationId xmlns:a16="http://schemas.microsoft.com/office/drawing/2014/main" id="{445F9A9F-31CD-4986-BB59-D4492EC4B32E}"/>
              </a:ext>
            </a:extLst>
          </p:cNvPr>
          <p:cNvSpPr>
            <a:spLocks noGrp="1"/>
          </p:cNvSpPr>
          <p:nvPr>
            <p:ph idx="1"/>
          </p:nvPr>
        </p:nvSpPr>
        <p:spPr>
          <a:xfrm>
            <a:off x="1115492" y="1292772"/>
            <a:ext cx="7571308" cy="3301453"/>
          </a:xfrm>
        </p:spPr>
        <p:txBody>
          <a:bodyPr/>
          <a:lstStyle/>
          <a:p>
            <a:r>
              <a:rPr lang="en-US" sz="2400" dirty="0"/>
              <a:t>Consists of 418 first-year students </a:t>
            </a:r>
          </a:p>
          <a:p>
            <a:r>
              <a:rPr lang="en-US" sz="2400" dirty="0"/>
              <a:t>taken at least one introductory programming course</a:t>
            </a:r>
          </a:p>
          <a:p>
            <a:r>
              <a:rPr lang="en-US" sz="2400" dirty="0"/>
              <a:t>The amount of programming education for the cohort varied between 4 and 10 ECTS with a weighted average of 7 ECTS.</a:t>
            </a:r>
          </a:p>
        </p:txBody>
      </p:sp>
    </p:spTree>
    <p:extLst>
      <p:ext uri="{BB962C8B-B14F-4D97-AF65-F5344CB8AC3E}">
        <p14:creationId xmlns:p14="http://schemas.microsoft.com/office/powerpoint/2010/main" val="4231984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2580-1E48-4A0E-965F-D42287E90C70}"/>
              </a:ext>
            </a:extLst>
          </p:cNvPr>
          <p:cNvSpPr>
            <a:spLocks noGrp="1"/>
          </p:cNvSpPr>
          <p:nvPr>
            <p:ph type="title"/>
          </p:nvPr>
        </p:nvSpPr>
        <p:spPr/>
        <p:txBody>
          <a:bodyPr>
            <a:normAutofit fontScale="90000"/>
          </a:bodyPr>
          <a:lstStyle/>
          <a:p>
            <a:r>
              <a:rPr lang="en-US" dirty="0"/>
              <a:t>Eight groups of the Cohort</a:t>
            </a:r>
          </a:p>
        </p:txBody>
      </p:sp>
      <p:sp>
        <p:nvSpPr>
          <p:cNvPr id="3" name="Content Placeholder 2">
            <a:extLst>
              <a:ext uri="{FF2B5EF4-FFF2-40B4-BE49-F238E27FC236}">
                <a16:creationId xmlns:a16="http://schemas.microsoft.com/office/drawing/2014/main" id="{3950E4C4-E31E-43F2-A6D1-F1C68898D8B6}"/>
              </a:ext>
            </a:extLst>
          </p:cNvPr>
          <p:cNvSpPr>
            <a:spLocks noGrp="1"/>
          </p:cNvSpPr>
          <p:nvPr>
            <p:ph idx="1"/>
          </p:nvPr>
        </p:nvSpPr>
        <p:spPr>
          <a:xfrm>
            <a:off x="1005460" y="1292772"/>
            <a:ext cx="7681339" cy="3301453"/>
          </a:xfrm>
        </p:spPr>
        <p:txBody>
          <a:bodyPr>
            <a:normAutofit/>
          </a:bodyPr>
          <a:lstStyle/>
          <a:p>
            <a:r>
              <a:rPr lang="en-US" sz="2400" dirty="0"/>
              <a:t>The cohort represents students from 12 institutions in 10 countries. </a:t>
            </a:r>
          </a:p>
          <a:p>
            <a:pPr marL="0" indent="0">
              <a:buNone/>
            </a:pPr>
            <a:r>
              <a:rPr lang="en-US" sz="2400" dirty="0"/>
              <a:t>	-18% of the cohort is from the USA,</a:t>
            </a:r>
          </a:p>
          <a:p>
            <a:pPr marL="0" indent="0">
              <a:buNone/>
            </a:pPr>
            <a:r>
              <a:rPr lang="en-US" sz="2400" dirty="0"/>
              <a:t>	- 82% is from Europe. </a:t>
            </a:r>
          </a:p>
          <a:p>
            <a:pPr marL="0" indent="0">
              <a:buNone/>
            </a:pPr>
            <a:r>
              <a:rPr lang="en-US" sz="2400" dirty="0"/>
              <a:t>	-Approximately 50% of the total cohort is    	from a single European university. </a:t>
            </a:r>
          </a:p>
          <a:p>
            <a:r>
              <a:rPr lang="en-US" sz="2400" dirty="0"/>
              <a:t>we divided the cohort into eight groups.</a:t>
            </a:r>
          </a:p>
          <a:p>
            <a:endParaRPr lang="en-US" dirty="0"/>
          </a:p>
        </p:txBody>
      </p:sp>
    </p:spTree>
    <p:extLst>
      <p:ext uri="{BB962C8B-B14F-4D97-AF65-F5344CB8AC3E}">
        <p14:creationId xmlns:p14="http://schemas.microsoft.com/office/powerpoint/2010/main" val="186893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40C4-A313-4527-AB85-A7A086AF262E}"/>
              </a:ext>
            </a:extLst>
          </p:cNvPr>
          <p:cNvSpPr>
            <a:spLocks noGrp="1"/>
          </p:cNvSpPr>
          <p:nvPr>
            <p:ph type="title"/>
          </p:nvPr>
        </p:nvSpPr>
        <p:spPr>
          <a:xfrm>
            <a:off x="528144" y="292153"/>
            <a:ext cx="8158655" cy="1000619"/>
          </a:xfrm>
        </p:spPr>
        <p:txBody>
          <a:bodyPr>
            <a:normAutofit/>
          </a:bodyPr>
          <a:lstStyle/>
          <a:p>
            <a:r>
              <a:rPr lang="en-US" sz="3200" dirty="0"/>
              <a:t>The groups vary in many ways, e.g.: </a:t>
            </a:r>
          </a:p>
        </p:txBody>
      </p:sp>
      <p:sp>
        <p:nvSpPr>
          <p:cNvPr id="3" name="Content Placeholder 2">
            <a:extLst>
              <a:ext uri="{FF2B5EF4-FFF2-40B4-BE49-F238E27FC236}">
                <a16:creationId xmlns:a16="http://schemas.microsoft.com/office/drawing/2014/main" id="{31D2B8BF-839C-440B-8918-7A678A2B8F60}"/>
              </a:ext>
            </a:extLst>
          </p:cNvPr>
          <p:cNvSpPr>
            <a:spLocks noGrp="1"/>
          </p:cNvSpPr>
          <p:nvPr>
            <p:ph idx="1"/>
          </p:nvPr>
        </p:nvSpPr>
        <p:spPr>
          <a:xfrm>
            <a:off x="948548" y="1292772"/>
            <a:ext cx="7738252" cy="3301453"/>
          </a:xfrm>
        </p:spPr>
        <p:txBody>
          <a:bodyPr>
            <a:normAutofit fontScale="85000" lnSpcReduction="20000"/>
          </a:bodyPr>
          <a:lstStyle/>
          <a:p>
            <a:r>
              <a:rPr lang="en-US" sz="2800" dirty="0"/>
              <a:t>Amount and type of programming education prior to data collection </a:t>
            </a:r>
          </a:p>
          <a:p>
            <a:r>
              <a:rPr lang="en-US" sz="2800" dirty="0"/>
              <a:t> Amount of additional non-programming CS education </a:t>
            </a:r>
          </a:p>
          <a:p>
            <a:r>
              <a:rPr lang="en-US" sz="2800" dirty="0"/>
              <a:t>Program of study (CS major, CS minor, Engineering, CS/programming as an elective, etc.) </a:t>
            </a:r>
          </a:p>
          <a:p>
            <a:r>
              <a:rPr lang="en-US" sz="2800" dirty="0"/>
              <a:t>Type(s) of programming language(s) used</a:t>
            </a:r>
          </a:p>
          <a:p>
            <a:r>
              <a:rPr lang="en-US" sz="2800" dirty="0"/>
              <a:t>Language of instruction (native/foreign)</a:t>
            </a:r>
            <a:r>
              <a:rPr lang="en-US" dirty="0"/>
              <a:t> </a:t>
            </a:r>
          </a:p>
        </p:txBody>
      </p:sp>
    </p:spTree>
    <p:extLst>
      <p:ext uri="{BB962C8B-B14F-4D97-AF65-F5344CB8AC3E}">
        <p14:creationId xmlns:p14="http://schemas.microsoft.com/office/powerpoint/2010/main" val="996510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3128-5A2E-4102-8CB1-E4CDC89ED57E}"/>
              </a:ext>
            </a:extLst>
          </p:cNvPr>
          <p:cNvSpPr>
            <a:spLocks noGrp="1"/>
          </p:cNvSpPr>
          <p:nvPr>
            <p:ph type="title"/>
          </p:nvPr>
        </p:nvSpPr>
        <p:spPr/>
        <p:txBody>
          <a:bodyPr/>
          <a:lstStyle/>
          <a:p>
            <a:r>
              <a:rPr lang="en-US" dirty="0"/>
              <a:t>Overview of Cohort.</a:t>
            </a:r>
          </a:p>
        </p:txBody>
      </p:sp>
      <p:pic>
        <p:nvPicPr>
          <p:cNvPr id="5" name="Content Placeholder 4">
            <a:extLst>
              <a:ext uri="{FF2B5EF4-FFF2-40B4-BE49-F238E27FC236}">
                <a16:creationId xmlns:a16="http://schemas.microsoft.com/office/drawing/2014/main" id="{7E48ACBD-39A6-455C-A6F3-55823DBA01DF}"/>
              </a:ext>
            </a:extLst>
          </p:cNvPr>
          <p:cNvPicPr>
            <a:picLocks noGrp="1" noChangeAspect="1"/>
          </p:cNvPicPr>
          <p:nvPr>
            <p:ph idx="1"/>
          </p:nvPr>
        </p:nvPicPr>
        <p:blipFill>
          <a:blip r:embed="rId2"/>
          <a:stretch>
            <a:fillRect/>
          </a:stretch>
        </p:blipFill>
        <p:spPr>
          <a:xfrm>
            <a:off x="1870536" y="1330166"/>
            <a:ext cx="5755788" cy="3602281"/>
          </a:xfrm>
        </p:spPr>
      </p:pic>
    </p:spTree>
    <p:extLst>
      <p:ext uri="{BB962C8B-B14F-4D97-AF65-F5344CB8AC3E}">
        <p14:creationId xmlns:p14="http://schemas.microsoft.com/office/powerpoint/2010/main" val="20115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CC7C-03EB-4064-9987-D0D630FF9DE2}"/>
              </a:ext>
            </a:extLst>
          </p:cNvPr>
          <p:cNvSpPr>
            <a:spLocks noGrp="1"/>
          </p:cNvSpPr>
          <p:nvPr>
            <p:ph type="title"/>
          </p:nvPr>
        </p:nvSpPr>
        <p:spPr/>
        <p:txBody>
          <a:bodyPr>
            <a:normAutofit fontScale="90000"/>
          </a:bodyPr>
          <a:lstStyle/>
          <a:p>
            <a:r>
              <a:rPr lang="en-US" dirty="0"/>
              <a:t>Task Administration </a:t>
            </a:r>
          </a:p>
        </p:txBody>
      </p:sp>
      <p:sp>
        <p:nvSpPr>
          <p:cNvPr id="3" name="Content Placeholder 2">
            <a:extLst>
              <a:ext uri="{FF2B5EF4-FFF2-40B4-BE49-F238E27FC236}">
                <a16:creationId xmlns:a16="http://schemas.microsoft.com/office/drawing/2014/main" id="{74AA4B90-B7C3-417D-B428-1E540DEE6C53}"/>
              </a:ext>
            </a:extLst>
          </p:cNvPr>
          <p:cNvSpPr>
            <a:spLocks noGrp="1"/>
          </p:cNvSpPr>
          <p:nvPr>
            <p:ph idx="1"/>
          </p:nvPr>
        </p:nvSpPr>
        <p:spPr>
          <a:xfrm>
            <a:off x="1073756" y="1292772"/>
            <a:ext cx="7613044" cy="3301453"/>
          </a:xfrm>
        </p:spPr>
        <p:txBody>
          <a:bodyPr>
            <a:normAutofit/>
          </a:bodyPr>
          <a:lstStyle/>
          <a:p>
            <a:r>
              <a:rPr lang="en-US" sz="2400" dirty="0"/>
              <a:t>Students undertook the task in “closed lab” settings of around 90 minutes duration (group S had 75 minutes, and group U 110)</a:t>
            </a:r>
          </a:p>
          <a:p>
            <a:r>
              <a:rPr lang="en-US" sz="2400" dirty="0"/>
              <a:t>In three cases (R1, R2 and P) the students were volunteers comprising 10-30% of their respective cohorts. Most of the participants were mildly incentivized to participate.</a:t>
            </a:r>
          </a:p>
        </p:txBody>
      </p:sp>
    </p:spTree>
    <p:extLst>
      <p:ext uri="{BB962C8B-B14F-4D97-AF65-F5344CB8AC3E}">
        <p14:creationId xmlns:p14="http://schemas.microsoft.com/office/powerpoint/2010/main" val="69209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CBCA-7629-4B61-95F8-87C63254BB0F}"/>
              </a:ext>
            </a:extLst>
          </p:cNvPr>
          <p:cNvSpPr>
            <a:spLocks noGrp="1"/>
          </p:cNvSpPr>
          <p:nvPr>
            <p:ph type="title"/>
          </p:nvPr>
        </p:nvSpPr>
        <p:spPr>
          <a:xfrm>
            <a:off x="528144" y="309124"/>
            <a:ext cx="8158655" cy="480301"/>
          </a:xfrm>
        </p:spPr>
        <p:txBody>
          <a:bodyPr/>
          <a:lstStyle/>
          <a:p>
            <a:r>
              <a:rPr lang="en-US" dirty="0"/>
              <a:t>Test Harness</a:t>
            </a:r>
          </a:p>
        </p:txBody>
      </p:sp>
      <p:sp>
        <p:nvSpPr>
          <p:cNvPr id="3" name="Content Placeholder 2">
            <a:extLst>
              <a:ext uri="{FF2B5EF4-FFF2-40B4-BE49-F238E27FC236}">
                <a16:creationId xmlns:a16="http://schemas.microsoft.com/office/drawing/2014/main" id="{33CC2001-1672-4428-8AA5-071D21AE852D}"/>
              </a:ext>
            </a:extLst>
          </p:cNvPr>
          <p:cNvSpPr>
            <a:spLocks noGrp="1"/>
          </p:cNvSpPr>
          <p:nvPr>
            <p:ph idx="1"/>
          </p:nvPr>
        </p:nvSpPr>
        <p:spPr>
          <a:xfrm>
            <a:off x="937164" y="1047197"/>
            <a:ext cx="7749635" cy="3832131"/>
          </a:xfrm>
        </p:spPr>
        <p:txBody>
          <a:bodyPr>
            <a:noAutofit/>
          </a:bodyPr>
          <a:lstStyle/>
          <a:p>
            <a:r>
              <a:rPr lang="en-US" sz="2000" dirty="0"/>
              <a:t>Test harness consisted 8-10 black-box tests for each of the four methods</a:t>
            </a:r>
          </a:p>
          <a:p>
            <a:r>
              <a:rPr lang="en-US" sz="2000" dirty="0"/>
              <a:t>The test harness was organized so that all the tests for a particular method were performed, independent of any failures, but tests for subsequent methods were only executed if all prior tests had passed.</a:t>
            </a:r>
          </a:p>
          <a:p>
            <a:r>
              <a:rPr lang="en-US" sz="2000" dirty="0"/>
              <a:t>had the effect of “ordering” students’ approach to the tasks</a:t>
            </a:r>
          </a:p>
          <a:p>
            <a:r>
              <a:rPr lang="en-US" sz="2000" dirty="0"/>
              <a:t>The order of method tests in the reference test harness was: tick(), </a:t>
            </a:r>
            <a:r>
              <a:rPr lang="en-US" sz="2000" dirty="0" err="1"/>
              <a:t>compareTo</a:t>
            </a:r>
            <a:r>
              <a:rPr lang="en-US" sz="2000" dirty="0"/>
              <a:t>(), add(), and subtract().</a:t>
            </a:r>
          </a:p>
        </p:txBody>
      </p:sp>
    </p:spTree>
    <p:extLst>
      <p:ext uri="{BB962C8B-B14F-4D97-AF65-F5344CB8AC3E}">
        <p14:creationId xmlns:p14="http://schemas.microsoft.com/office/powerpoint/2010/main" val="48573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264B-933C-47DC-A8E2-22466F38B1DD}"/>
              </a:ext>
            </a:extLst>
          </p:cNvPr>
          <p:cNvSpPr>
            <a:spLocks noGrp="1"/>
          </p:cNvSpPr>
          <p:nvPr>
            <p:ph type="title"/>
          </p:nvPr>
        </p:nvSpPr>
        <p:spPr/>
        <p:txBody>
          <a:bodyPr>
            <a:normAutofit fontScale="90000"/>
          </a:bodyPr>
          <a:lstStyle/>
          <a:p>
            <a:r>
              <a:rPr lang="en-US" dirty="0"/>
              <a:t>Task: Analysis &amp; Results</a:t>
            </a:r>
          </a:p>
        </p:txBody>
      </p:sp>
      <p:sp>
        <p:nvSpPr>
          <p:cNvPr id="3" name="Content Placeholder 2">
            <a:extLst>
              <a:ext uri="{FF2B5EF4-FFF2-40B4-BE49-F238E27FC236}">
                <a16:creationId xmlns:a16="http://schemas.microsoft.com/office/drawing/2014/main" id="{D205B655-FAAD-47FB-ADC2-2A2526CF8BC6}"/>
              </a:ext>
            </a:extLst>
          </p:cNvPr>
          <p:cNvSpPr>
            <a:spLocks noGrp="1"/>
          </p:cNvSpPr>
          <p:nvPr>
            <p:ph idx="1"/>
          </p:nvPr>
        </p:nvSpPr>
        <p:spPr>
          <a:xfrm>
            <a:off x="1107904" y="1292772"/>
            <a:ext cx="7578896" cy="3301453"/>
          </a:xfrm>
        </p:spPr>
        <p:txBody>
          <a:bodyPr/>
          <a:lstStyle/>
          <a:p>
            <a:r>
              <a:rPr lang="en-US" sz="2400" dirty="0"/>
              <a:t>The overall mark is an integer between 0 and 4 </a:t>
            </a:r>
          </a:p>
          <a:p>
            <a:pPr marL="0" indent="0">
              <a:buNone/>
            </a:pPr>
            <a:r>
              <a:rPr lang="en-US" sz="2400" dirty="0"/>
              <a:t>	</a:t>
            </a:r>
          </a:p>
          <a:p>
            <a:pPr marL="0" indent="0">
              <a:buNone/>
            </a:pPr>
            <a:r>
              <a:rPr lang="en-US" sz="2400" dirty="0"/>
              <a:t>	– a count of how many of the methods in a 	submission passed all the tests.</a:t>
            </a:r>
          </a:p>
        </p:txBody>
      </p:sp>
    </p:spTree>
    <p:extLst>
      <p:ext uri="{BB962C8B-B14F-4D97-AF65-F5344CB8AC3E}">
        <p14:creationId xmlns:p14="http://schemas.microsoft.com/office/powerpoint/2010/main" val="3820524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DF0749-AA02-419D-AFEA-CBAA7E21D469}"/>
              </a:ext>
            </a:extLst>
          </p:cNvPr>
          <p:cNvPicPr>
            <a:picLocks noGrp="1" noChangeAspect="1"/>
          </p:cNvPicPr>
          <p:nvPr>
            <p:ph idx="1"/>
          </p:nvPr>
        </p:nvPicPr>
        <p:blipFill>
          <a:blip r:embed="rId2"/>
          <a:stretch>
            <a:fillRect/>
          </a:stretch>
        </p:blipFill>
        <p:spPr>
          <a:xfrm>
            <a:off x="1551823" y="379419"/>
            <a:ext cx="6636041" cy="3885251"/>
          </a:xfrm>
        </p:spPr>
      </p:pic>
      <p:pic>
        <p:nvPicPr>
          <p:cNvPr id="6" name="Content Placeholder 4">
            <a:extLst>
              <a:ext uri="{FF2B5EF4-FFF2-40B4-BE49-F238E27FC236}">
                <a16:creationId xmlns:a16="http://schemas.microsoft.com/office/drawing/2014/main" id="{37F9A7D6-E5B4-4ADD-9931-82B66DEDB92F}"/>
              </a:ext>
            </a:extLst>
          </p:cNvPr>
          <p:cNvPicPr>
            <a:picLocks noChangeAspect="1"/>
          </p:cNvPicPr>
          <p:nvPr/>
        </p:nvPicPr>
        <p:blipFill>
          <a:blip r:embed="rId3"/>
          <a:stretch>
            <a:fillRect/>
          </a:stretch>
        </p:blipFill>
        <p:spPr bwMode="auto">
          <a:xfrm>
            <a:off x="1724460" y="4194087"/>
            <a:ext cx="6412182" cy="82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69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7E5019-11BF-1F4E-A4C8-C5EFE64DBC00}"/>
              </a:ext>
            </a:extLst>
          </p:cNvPr>
          <p:cNvSpPr>
            <a:spLocks noGrp="1"/>
          </p:cNvSpPr>
          <p:nvPr>
            <p:ph type="subTitle" idx="1"/>
          </p:nvPr>
        </p:nvSpPr>
        <p:spPr>
          <a:xfrm>
            <a:off x="1729409" y="2914650"/>
            <a:ext cx="6400800" cy="1314450"/>
          </a:xfrm>
        </p:spPr>
        <p:txBody>
          <a:bodyPr rtlCol="0">
            <a:normAutofit/>
          </a:bodyPr>
          <a:lstStyle/>
          <a:p>
            <a:pPr eaLnBrk="1" fontAlgn="auto" hangingPunct="1">
              <a:spcAft>
                <a:spcPts val="0"/>
              </a:spcAft>
              <a:defRPr/>
            </a:pPr>
            <a:r>
              <a:rPr lang="en-US" sz="1800" b="1" kern="100" spc="75" dirty="0" err="1">
                <a:solidFill>
                  <a:srgbClr val="5A5A5A"/>
                </a:solidFill>
                <a:effectLst/>
                <a:latin typeface="Calibri" panose="020F0502020204030204" pitchFamily="34" charset="0"/>
                <a:ea typeface="Times New Roman" panose="02020603050405020304" pitchFamily="18" charset="0"/>
                <a:cs typeface="Times New Roman" panose="02020603050405020304" pitchFamily="18" charset="0"/>
              </a:rPr>
              <a:t>Utting</a:t>
            </a:r>
            <a:r>
              <a:rPr lang="en-US" sz="1800" b="1" kern="100" spc="75" dirty="0">
                <a:solidFill>
                  <a:srgbClr val="5A5A5A"/>
                </a:solidFill>
                <a:effectLst/>
                <a:latin typeface="Calibri" panose="020F0502020204030204" pitchFamily="34" charset="0"/>
                <a:ea typeface="Times New Roman" panose="02020603050405020304" pitchFamily="18" charset="0"/>
                <a:cs typeface="Times New Roman" panose="02020603050405020304" pitchFamily="18" charset="0"/>
              </a:rPr>
              <a:t> et al. (2013)</a:t>
            </a:r>
          </a:p>
          <a:p>
            <a:pPr eaLnBrk="1" fontAlgn="auto" hangingPunct="1">
              <a:spcAft>
                <a:spcPts val="0"/>
              </a:spcAft>
              <a:defRPr/>
            </a:pPr>
            <a:r>
              <a:rPr lang="en-US" sz="1800" u="sng" kern="100" spc="75"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https://dl.acm.org/doi/10.1145/2543882.2543884</a:t>
            </a:r>
          </a:p>
        </p:txBody>
      </p:sp>
      <p:sp>
        <p:nvSpPr>
          <p:cNvPr id="14339" name="Title 3"/>
          <p:cNvSpPr>
            <a:spLocks noGrp="1"/>
          </p:cNvSpPr>
          <p:nvPr>
            <p:ph type="ctrTitle"/>
          </p:nvPr>
        </p:nvSpPr>
        <p:spPr>
          <a:xfrm>
            <a:off x="1043609" y="1068931"/>
            <a:ext cx="7772400" cy="1569536"/>
          </a:xfrm>
        </p:spPr>
        <p:txBody>
          <a:bodyPr/>
          <a:lstStyle/>
          <a:p>
            <a:r>
              <a:rPr lang="en-US" sz="2400" b="1" kern="100" dirty="0">
                <a:effectLst/>
                <a:latin typeface="Times New Roman" panose="02020603050405020304" pitchFamily="18" charset="0"/>
                <a:ea typeface="Source Serif Pro Semibold" panose="02040703050405020204" pitchFamily="18" charset="0"/>
                <a:cs typeface="Times New Roman" panose="02020603050405020304" pitchFamily="18" charset="0"/>
              </a:rPr>
              <a:t>A Fresh Look at Novice Programmers’ Performance and Their Teachers’ Expectations</a:t>
            </a:r>
            <a:br>
              <a:rPr lang="en-US" sz="2400" b="1" kern="100" dirty="0">
                <a:effectLst/>
                <a:latin typeface="Times New Roman" panose="02020603050405020304" pitchFamily="18" charset="0"/>
                <a:ea typeface="Source Serif Pro Semibold" panose="02040703050405020204" pitchFamily="18" charset="0"/>
                <a:cs typeface="Times New Roman" panose="02020603050405020304" pitchFamily="18" charset="0"/>
              </a:rPr>
            </a:br>
            <a:endParaRPr lang="en-US" altLang="en-US" sz="2400" b="1" dirty="0">
              <a:latin typeface="Times New Roman" panose="02020603050405020304" pitchFamily="18" charset="0"/>
              <a:ea typeface="Source Serif Pro Semibold" panose="0204070305040502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7E60E78-92C9-EEA4-A27B-BBF27F30A55E}"/>
              </a:ext>
            </a:extLst>
          </p:cNvPr>
          <p:cNvSpPr txBox="1"/>
          <p:nvPr/>
        </p:nvSpPr>
        <p:spPr>
          <a:xfrm>
            <a:off x="892755" y="4845378"/>
            <a:ext cx="3427541" cy="246221"/>
          </a:xfrm>
          <a:prstGeom prst="rect">
            <a:avLst/>
          </a:prstGeom>
          <a:noFill/>
        </p:spPr>
        <p:txBody>
          <a:bodyPr wrap="none" rtlCol="0">
            <a:spAutoFit/>
          </a:bodyPr>
          <a:lstStyle/>
          <a:p>
            <a:r>
              <a:rPr lang="en-US" sz="1000" i="1" dirty="0"/>
              <a:t>All information from paper listed above unless otherwise cited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1181-DAE3-4BCE-A5AF-83535078BA97}"/>
              </a:ext>
            </a:extLst>
          </p:cNvPr>
          <p:cNvSpPr>
            <a:spLocks noGrp="1"/>
          </p:cNvSpPr>
          <p:nvPr>
            <p:ph type="title"/>
          </p:nvPr>
        </p:nvSpPr>
        <p:spPr/>
        <p:txBody>
          <a:bodyPr>
            <a:normAutofit fontScale="90000"/>
          </a:bodyPr>
          <a:lstStyle/>
          <a:p>
            <a:r>
              <a:rPr lang="en-US" dirty="0"/>
              <a:t>Cohorts with a Test harness</a:t>
            </a:r>
          </a:p>
        </p:txBody>
      </p:sp>
      <p:pic>
        <p:nvPicPr>
          <p:cNvPr id="5" name="Content Placeholder 4">
            <a:extLst>
              <a:ext uri="{FF2B5EF4-FFF2-40B4-BE49-F238E27FC236}">
                <a16:creationId xmlns:a16="http://schemas.microsoft.com/office/drawing/2014/main" id="{A981A778-84EC-48F4-A799-C32AAAD939F4}"/>
              </a:ext>
            </a:extLst>
          </p:cNvPr>
          <p:cNvPicPr>
            <a:picLocks noGrp="1" noChangeAspect="1"/>
          </p:cNvPicPr>
          <p:nvPr>
            <p:ph idx="1"/>
          </p:nvPr>
        </p:nvPicPr>
        <p:blipFill>
          <a:blip r:embed="rId2"/>
          <a:stretch>
            <a:fillRect/>
          </a:stretch>
        </p:blipFill>
        <p:spPr>
          <a:xfrm>
            <a:off x="1794652" y="1292225"/>
            <a:ext cx="5672316" cy="3655400"/>
          </a:xfrm>
        </p:spPr>
      </p:pic>
    </p:spTree>
    <p:extLst>
      <p:ext uri="{BB962C8B-B14F-4D97-AF65-F5344CB8AC3E}">
        <p14:creationId xmlns:p14="http://schemas.microsoft.com/office/powerpoint/2010/main" val="3936888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11ADF-BFD8-4715-98F2-A889E27D9F5B}"/>
              </a:ext>
            </a:extLst>
          </p:cNvPr>
          <p:cNvSpPr>
            <a:spLocks noGrp="1"/>
          </p:cNvSpPr>
          <p:nvPr>
            <p:ph type="title"/>
          </p:nvPr>
        </p:nvSpPr>
        <p:spPr/>
        <p:txBody>
          <a:bodyPr>
            <a:normAutofit fontScale="90000"/>
          </a:bodyPr>
          <a:lstStyle/>
          <a:p>
            <a:r>
              <a:rPr lang="en-US" dirty="0"/>
              <a:t> Cohorts without a Test harness </a:t>
            </a:r>
          </a:p>
        </p:txBody>
      </p:sp>
      <p:pic>
        <p:nvPicPr>
          <p:cNvPr id="5" name="Content Placeholder 4">
            <a:extLst>
              <a:ext uri="{FF2B5EF4-FFF2-40B4-BE49-F238E27FC236}">
                <a16:creationId xmlns:a16="http://schemas.microsoft.com/office/drawing/2014/main" id="{CB6C2286-30D8-4BD6-B2A5-E887E5FABB60}"/>
              </a:ext>
            </a:extLst>
          </p:cNvPr>
          <p:cNvPicPr>
            <a:picLocks noGrp="1" noChangeAspect="1"/>
          </p:cNvPicPr>
          <p:nvPr>
            <p:ph idx="1"/>
          </p:nvPr>
        </p:nvPicPr>
        <p:blipFill>
          <a:blip r:embed="rId2"/>
          <a:stretch>
            <a:fillRect/>
          </a:stretch>
        </p:blipFill>
        <p:spPr>
          <a:xfrm>
            <a:off x="1648273" y="1292225"/>
            <a:ext cx="5918891" cy="3302000"/>
          </a:xfrm>
        </p:spPr>
      </p:pic>
    </p:spTree>
    <p:extLst>
      <p:ext uri="{BB962C8B-B14F-4D97-AF65-F5344CB8AC3E}">
        <p14:creationId xmlns:p14="http://schemas.microsoft.com/office/powerpoint/2010/main" val="3729815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02A8-3A2D-467D-B9DD-9CB7E0935DC8}"/>
              </a:ext>
            </a:extLst>
          </p:cNvPr>
          <p:cNvSpPr>
            <a:spLocks noGrp="1"/>
          </p:cNvSpPr>
          <p:nvPr>
            <p:ph type="title"/>
          </p:nvPr>
        </p:nvSpPr>
        <p:spPr/>
        <p:txBody>
          <a:bodyPr>
            <a:noAutofit/>
          </a:bodyPr>
          <a:lstStyle/>
          <a:p>
            <a:r>
              <a:rPr lang="en-US" sz="2800" dirty="0"/>
              <a:t>Partial success for the non-harness groups</a:t>
            </a:r>
          </a:p>
        </p:txBody>
      </p:sp>
      <p:pic>
        <p:nvPicPr>
          <p:cNvPr id="5" name="Content Placeholder 4">
            <a:extLst>
              <a:ext uri="{FF2B5EF4-FFF2-40B4-BE49-F238E27FC236}">
                <a16:creationId xmlns:a16="http://schemas.microsoft.com/office/drawing/2014/main" id="{BD6F93DA-A352-4022-AE13-B76B5F76BCC9}"/>
              </a:ext>
            </a:extLst>
          </p:cNvPr>
          <p:cNvPicPr>
            <a:picLocks noGrp="1" noChangeAspect="1"/>
          </p:cNvPicPr>
          <p:nvPr>
            <p:ph idx="1"/>
          </p:nvPr>
        </p:nvPicPr>
        <p:blipFill>
          <a:blip r:embed="rId2"/>
          <a:stretch>
            <a:fillRect/>
          </a:stretch>
        </p:blipFill>
        <p:spPr>
          <a:xfrm>
            <a:off x="1039608" y="1292224"/>
            <a:ext cx="7539058" cy="3606075"/>
          </a:xfrm>
        </p:spPr>
      </p:pic>
    </p:spTree>
    <p:extLst>
      <p:ext uri="{BB962C8B-B14F-4D97-AF65-F5344CB8AC3E}">
        <p14:creationId xmlns:p14="http://schemas.microsoft.com/office/powerpoint/2010/main" val="200062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374C-82F5-43C4-89C3-F4CC7FF3C74A}"/>
              </a:ext>
            </a:extLst>
          </p:cNvPr>
          <p:cNvSpPr>
            <a:spLocks noGrp="1"/>
          </p:cNvSpPr>
          <p:nvPr>
            <p:ph type="title"/>
          </p:nvPr>
        </p:nvSpPr>
        <p:spPr>
          <a:xfrm>
            <a:off x="1297613" y="583323"/>
            <a:ext cx="6871280" cy="480301"/>
          </a:xfrm>
        </p:spPr>
        <p:txBody>
          <a:bodyPr/>
          <a:lstStyle/>
          <a:p>
            <a:endParaRPr lang="en-US" dirty="0"/>
          </a:p>
        </p:txBody>
      </p:sp>
      <p:sp>
        <p:nvSpPr>
          <p:cNvPr id="3" name="Content Placeholder 2">
            <a:extLst>
              <a:ext uri="{FF2B5EF4-FFF2-40B4-BE49-F238E27FC236}">
                <a16:creationId xmlns:a16="http://schemas.microsoft.com/office/drawing/2014/main" id="{EF110A5B-6C50-4440-836E-4524556890FD}"/>
              </a:ext>
            </a:extLst>
          </p:cNvPr>
          <p:cNvSpPr>
            <a:spLocks noGrp="1"/>
          </p:cNvSpPr>
          <p:nvPr>
            <p:ph idx="1"/>
          </p:nvPr>
        </p:nvSpPr>
        <p:spPr>
          <a:xfrm>
            <a:off x="1381084" y="1292773"/>
            <a:ext cx="6950959" cy="2675952"/>
          </a:xfrm>
        </p:spPr>
        <p:txBody>
          <a:bodyPr/>
          <a:lstStyle/>
          <a:p>
            <a:endParaRPr lang="en-US" dirty="0"/>
          </a:p>
        </p:txBody>
      </p:sp>
      <p:pic>
        <p:nvPicPr>
          <p:cNvPr id="5" name="Picture 4">
            <a:extLst>
              <a:ext uri="{FF2B5EF4-FFF2-40B4-BE49-F238E27FC236}">
                <a16:creationId xmlns:a16="http://schemas.microsoft.com/office/drawing/2014/main" id="{EE1050FA-9F36-4D9A-AC27-EB932D722EB1}"/>
              </a:ext>
            </a:extLst>
          </p:cNvPr>
          <p:cNvPicPr>
            <a:picLocks noChangeAspect="1"/>
          </p:cNvPicPr>
          <p:nvPr/>
        </p:nvPicPr>
        <p:blipFill>
          <a:blip r:embed="rId2"/>
          <a:stretch>
            <a:fillRect/>
          </a:stretch>
        </p:blipFill>
        <p:spPr>
          <a:xfrm>
            <a:off x="1229319" y="470480"/>
            <a:ext cx="7152050" cy="3851103"/>
          </a:xfrm>
          <a:prstGeom prst="rect">
            <a:avLst/>
          </a:prstGeom>
        </p:spPr>
      </p:pic>
    </p:spTree>
    <p:extLst>
      <p:ext uri="{BB962C8B-B14F-4D97-AF65-F5344CB8AC3E}">
        <p14:creationId xmlns:p14="http://schemas.microsoft.com/office/powerpoint/2010/main" val="3780432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0D56-C4BA-4138-B838-6FA99AF60268}"/>
              </a:ext>
            </a:extLst>
          </p:cNvPr>
          <p:cNvSpPr>
            <a:spLocks noGrp="1"/>
          </p:cNvSpPr>
          <p:nvPr>
            <p:ph type="title"/>
          </p:nvPr>
        </p:nvSpPr>
        <p:spPr/>
        <p:txBody>
          <a:bodyPr>
            <a:normAutofit fontScale="90000"/>
          </a:bodyPr>
          <a:lstStyle/>
          <a:p>
            <a:r>
              <a:rPr lang="en-US" dirty="0"/>
              <a:t> </a:t>
            </a:r>
            <a:r>
              <a:rPr lang="en-US" sz="4000" dirty="0"/>
              <a:t>The Assessment instrument</a:t>
            </a:r>
          </a:p>
        </p:txBody>
      </p:sp>
      <p:pic>
        <p:nvPicPr>
          <p:cNvPr id="5" name="Content Placeholder 4">
            <a:extLst>
              <a:ext uri="{FF2B5EF4-FFF2-40B4-BE49-F238E27FC236}">
                <a16:creationId xmlns:a16="http://schemas.microsoft.com/office/drawing/2014/main" id="{3872D030-5D0B-49D3-9872-679F54653650}"/>
              </a:ext>
            </a:extLst>
          </p:cNvPr>
          <p:cNvPicPr>
            <a:picLocks noGrp="1" noChangeAspect="1"/>
          </p:cNvPicPr>
          <p:nvPr>
            <p:ph idx="1"/>
          </p:nvPr>
        </p:nvPicPr>
        <p:blipFill>
          <a:blip r:embed="rId2"/>
          <a:stretch>
            <a:fillRect/>
          </a:stretch>
        </p:blipFill>
        <p:spPr>
          <a:xfrm>
            <a:off x="2045570" y="1639726"/>
            <a:ext cx="5298830" cy="3302000"/>
          </a:xfrm>
        </p:spPr>
      </p:pic>
      <p:sp>
        <p:nvSpPr>
          <p:cNvPr id="7" name="TextBox 6">
            <a:extLst>
              <a:ext uri="{FF2B5EF4-FFF2-40B4-BE49-F238E27FC236}">
                <a16:creationId xmlns:a16="http://schemas.microsoft.com/office/drawing/2014/main" id="{6C69768B-3C30-4693-91CA-C0D2215CCAE3}"/>
              </a:ext>
            </a:extLst>
          </p:cNvPr>
          <p:cNvSpPr txBox="1"/>
          <p:nvPr/>
        </p:nvSpPr>
        <p:spPr>
          <a:xfrm>
            <a:off x="973209" y="1270394"/>
            <a:ext cx="7271568" cy="369332"/>
          </a:xfrm>
          <a:prstGeom prst="rect">
            <a:avLst/>
          </a:prstGeom>
          <a:noFill/>
        </p:spPr>
        <p:txBody>
          <a:bodyPr wrap="square">
            <a:spAutoFit/>
          </a:bodyPr>
          <a:lstStyle/>
          <a:p>
            <a:r>
              <a:rPr lang="en-US" dirty="0"/>
              <a:t>   Overall Student Scores on the FCS1 Assessment Instrument by Cohort</a:t>
            </a:r>
          </a:p>
        </p:txBody>
      </p:sp>
    </p:spTree>
    <p:extLst>
      <p:ext uri="{BB962C8B-B14F-4D97-AF65-F5344CB8AC3E}">
        <p14:creationId xmlns:p14="http://schemas.microsoft.com/office/powerpoint/2010/main" val="2596430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92D618C-C06A-4857-B547-4DAE45D01D7E}"/>
              </a:ext>
            </a:extLst>
          </p:cNvPr>
          <p:cNvPicPr>
            <a:picLocks noGrp="1" noChangeAspect="1"/>
          </p:cNvPicPr>
          <p:nvPr>
            <p:ph idx="1"/>
          </p:nvPr>
        </p:nvPicPr>
        <p:blipFill>
          <a:blip r:embed="rId2"/>
          <a:stretch>
            <a:fillRect/>
          </a:stretch>
        </p:blipFill>
        <p:spPr>
          <a:xfrm>
            <a:off x="1653195" y="1292225"/>
            <a:ext cx="5909048" cy="3302000"/>
          </a:xfrm>
        </p:spPr>
      </p:pic>
    </p:spTree>
    <p:extLst>
      <p:ext uri="{BB962C8B-B14F-4D97-AF65-F5344CB8AC3E}">
        <p14:creationId xmlns:p14="http://schemas.microsoft.com/office/powerpoint/2010/main" val="917058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22BB-CB02-49DA-9F54-3C822297F947}"/>
              </a:ext>
            </a:extLst>
          </p:cNvPr>
          <p:cNvSpPr>
            <a:spLocks noGrp="1"/>
          </p:cNvSpPr>
          <p:nvPr>
            <p:ph type="title"/>
          </p:nvPr>
        </p:nvSpPr>
        <p:spPr/>
        <p:txBody>
          <a:bodyPr>
            <a:normAutofit/>
          </a:bodyPr>
          <a:lstStyle/>
          <a:p>
            <a:r>
              <a:rPr lang="en-US" sz="2400" dirty="0"/>
              <a:t>Overall Task Score and Concept Assessment</a:t>
            </a:r>
          </a:p>
        </p:txBody>
      </p:sp>
      <p:pic>
        <p:nvPicPr>
          <p:cNvPr id="5" name="Content Placeholder 4">
            <a:extLst>
              <a:ext uri="{FF2B5EF4-FFF2-40B4-BE49-F238E27FC236}">
                <a16:creationId xmlns:a16="http://schemas.microsoft.com/office/drawing/2014/main" id="{62252898-84C2-4113-9008-A030A12469FD}"/>
              </a:ext>
            </a:extLst>
          </p:cNvPr>
          <p:cNvPicPr>
            <a:picLocks noGrp="1" noChangeAspect="1"/>
          </p:cNvPicPr>
          <p:nvPr>
            <p:ph idx="1"/>
          </p:nvPr>
        </p:nvPicPr>
        <p:blipFill>
          <a:blip r:embed="rId2"/>
          <a:stretch>
            <a:fillRect/>
          </a:stretch>
        </p:blipFill>
        <p:spPr>
          <a:xfrm>
            <a:off x="1737739" y="1292225"/>
            <a:ext cx="5179071" cy="3851276"/>
          </a:xfrm>
        </p:spPr>
      </p:pic>
    </p:spTree>
    <p:extLst>
      <p:ext uri="{BB962C8B-B14F-4D97-AF65-F5344CB8AC3E}">
        <p14:creationId xmlns:p14="http://schemas.microsoft.com/office/powerpoint/2010/main" val="364094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9096-0E82-4722-AC2A-97AE4EA30E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20220B-830E-48CA-9AAC-FFFE9133036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DBC58C3-9BF0-40DF-A3A4-1148527ECB63}"/>
              </a:ext>
            </a:extLst>
          </p:cNvPr>
          <p:cNvPicPr>
            <a:picLocks noChangeAspect="1"/>
          </p:cNvPicPr>
          <p:nvPr/>
        </p:nvPicPr>
        <p:blipFill>
          <a:blip r:embed="rId2"/>
          <a:stretch>
            <a:fillRect/>
          </a:stretch>
        </p:blipFill>
        <p:spPr>
          <a:xfrm>
            <a:off x="147791" y="0"/>
            <a:ext cx="8848418" cy="5143500"/>
          </a:xfrm>
          <a:prstGeom prst="rect">
            <a:avLst/>
          </a:prstGeom>
        </p:spPr>
      </p:pic>
    </p:spTree>
    <p:extLst>
      <p:ext uri="{BB962C8B-B14F-4D97-AF65-F5344CB8AC3E}">
        <p14:creationId xmlns:p14="http://schemas.microsoft.com/office/powerpoint/2010/main" val="1129088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1873750-F59B-4244-A833-FF8D209A6834}"/>
              </a:ext>
            </a:extLst>
          </p:cNvPr>
          <p:cNvPicPr>
            <a:picLocks noGrp="1" noChangeAspect="1"/>
          </p:cNvPicPr>
          <p:nvPr>
            <p:ph idx="1"/>
          </p:nvPr>
        </p:nvPicPr>
        <p:blipFill>
          <a:blip r:embed="rId2"/>
          <a:stretch>
            <a:fillRect/>
          </a:stretch>
        </p:blipFill>
        <p:spPr>
          <a:xfrm>
            <a:off x="2007127" y="314918"/>
            <a:ext cx="5372574" cy="4598559"/>
          </a:xfrm>
        </p:spPr>
      </p:pic>
    </p:spTree>
    <p:extLst>
      <p:ext uri="{BB962C8B-B14F-4D97-AF65-F5344CB8AC3E}">
        <p14:creationId xmlns:p14="http://schemas.microsoft.com/office/powerpoint/2010/main" val="1489018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0AB2-2F0E-4FFC-AFA0-061FEDC68D71}"/>
              </a:ext>
            </a:extLst>
          </p:cNvPr>
          <p:cNvSpPr>
            <a:spLocks noGrp="1"/>
          </p:cNvSpPr>
          <p:nvPr>
            <p:ph type="title"/>
          </p:nvPr>
        </p:nvSpPr>
        <p:spPr>
          <a:xfrm>
            <a:off x="2162689" y="583323"/>
            <a:ext cx="4780680" cy="480301"/>
          </a:xfrm>
        </p:spPr>
        <p:txBody>
          <a:bodyPr/>
          <a:lstStyle/>
          <a:p>
            <a:endParaRPr lang="en-US" dirty="0"/>
          </a:p>
        </p:txBody>
      </p:sp>
      <p:sp>
        <p:nvSpPr>
          <p:cNvPr id="3" name="Content Placeholder 2">
            <a:extLst>
              <a:ext uri="{FF2B5EF4-FFF2-40B4-BE49-F238E27FC236}">
                <a16:creationId xmlns:a16="http://schemas.microsoft.com/office/drawing/2014/main" id="{6C9D60A5-17C2-4FEF-AAE0-71B03AA2C7C5}"/>
              </a:ext>
            </a:extLst>
          </p:cNvPr>
          <p:cNvSpPr>
            <a:spLocks noGrp="1"/>
          </p:cNvSpPr>
          <p:nvPr>
            <p:ph idx="1"/>
          </p:nvPr>
        </p:nvSpPr>
        <p:spPr>
          <a:xfrm>
            <a:off x="2067834" y="1292772"/>
            <a:ext cx="5061451" cy="3301453"/>
          </a:xfrm>
        </p:spPr>
        <p:txBody>
          <a:bodyPr/>
          <a:lstStyle/>
          <a:p>
            <a:endParaRPr lang="en-US" dirty="0"/>
          </a:p>
        </p:txBody>
      </p:sp>
      <p:pic>
        <p:nvPicPr>
          <p:cNvPr id="5" name="Picture 4">
            <a:extLst>
              <a:ext uri="{FF2B5EF4-FFF2-40B4-BE49-F238E27FC236}">
                <a16:creationId xmlns:a16="http://schemas.microsoft.com/office/drawing/2014/main" id="{4FB21578-5BD1-4631-B082-90BAA6EB86D2}"/>
              </a:ext>
            </a:extLst>
          </p:cNvPr>
          <p:cNvPicPr>
            <a:picLocks noChangeAspect="1"/>
          </p:cNvPicPr>
          <p:nvPr/>
        </p:nvPicPr>
        <p:blipFill>
          <a:blip r:embed="rId2"/>
          <a:stretch>
            <a:fillRect/>
          </a:stretch>
        </p:blipFill>
        <p:spPr>
          <a:xfrm>
            <a:off x="1024432" y="0"/>
            <a:ext cx="6476683" cy="5143500"/>
          </a:xfrm>
          <a:prstGeom prst="rect">
            <a:avLst/>
          </a:prstGeom>
        </p:spPr>
      </p:pic>
    </p:spTree>
    <p:extLst>
      <p:ext uri="{BB962C8B-B14F-4D97-AF65-F5344CB8AC3E}">
        <p14:creationId xmlns:p14="http://schemas.microsoft.com/office/powerpoint/2010/main" val="68309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288A-8503-4B73-897E-DE4A62643382}"/>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C8C2BF92-0422-4812-BB2F-3122278F7FA5}"/>
              </a:ext>
            </a:extLst>
          </p:cNvPr>
          <p:cNvSpPr>
            <a:spLocks noGrp="1"/>
          </p:cNvSpPr>
          <p:nvPr>
            <p:ph idx="1"/>
          </p:nvPr>
        </p:nvSpPr>
        <p:spPr>
          <a:xfrm>
            <a:off x="956136" y="1292772"/>
            <a:ext cx="7730664" cy="3301453"/>
          </a:xfrm>
        </p:spPr>
        <p:txBody>
          <a:bodyPr/>
          <a:lstStyle/>
          <a:p>
            <a:r>
              <a:rPr lang="en-US" sz="2000" dirty="0" err="1"/>
              <a:t>ITiCSE</a:t>
            </a:r>
            <a:r>
              <a:rPr lang="en-US" sz="2000" dirty="0"/>
              <a:t> (Innovation and Technology in Computer Science Education) working group convened in 2013</a:t>
            </a:r>
          </a:p>
          <a:p>
            <a:endParaRPr lang="en-US" sz="2000" dirty="0"/>
          </a:p>
          <a:p>
            <a:r>
              <a:rPr lang="en-US" sz="2000" dirty="0" err="1"/>
              <a:t>ITiCSE</a:t>
            </a:r>
            <a:r>
              <a:rPr lang="en-US" sz="2000" dirty="0"/>
              <a:t> 2001 McCracken working group</a:t>
            </a:r>
          </a:p>
          <a:p>
            <a:endParaRPr lang="en-US" sz="2000" dirty="0"/>
          </a:p>
          <a:p>
            <a:r>
              <a:rPr lang="en-US" sz="2000" dirty="0"/>
              <a:t>CS1- first programming course</a:t>
            </a:r>
          </a:p>
          <a:p>
            <a:pPr marL="0" indent="0">
              <a:buNone/>
            </a:pPr>
            <a:r>
              <a:rPr lang="en-US" sz="2000" dirty="0"/>
              <a:t>	-programming focus</a:t>
            </a:r>
          </a:p>
          <a:p>
            <a:endParaRPr lang="en-US" dirty="0"/>
          </a:p>
          <a:p>
            <a:endParaRPr lang="en-US" dirty="0"/>
          </a:p>
        </p:txBody>
      </p:sp>
    </p:spTree>
    <p:extLst>
      <p:ext uri="{BB962C8B-B14F-4D97-AF65-F5344CB8AC3E}">
        <p14:creationId xmlns:p14="http://schemas.microsoft.com/office/powerpoint/2010/main" val="397287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4097-D6F9-410B-AE2C-96DA4A6C324E}"/>
              </a:ext>
            </a:extLst>
          </p:cNvPr>
          <p:cNvSpPr>
            <a:spLocks noGrp="1"/>
          </p:cNvSpPr>
          <p:nvPr>
            <p:ph type="title"/>
          </p:nvPr>
        </p:nvSpPr>
        <p:spPr/>
        <p:txBody>
          <a:bodyPr>
            <a:normAutofit fontScale="90000"/>
          </a:bodyPr>
          <a:lstStyle/>
          <a:p>
            <a:r>
              <a:rPr lang="en-US" dirty="0" err="1"/>
              <a:t>Teachers’expectations</a:t>
            </a:r>
            <a:endParaRPr lang="en-US" dirty="0"/>
          </a:p>
        </p:txBody>
      </p:sp>
      <p:pic>
        <p:nvPicPr>
          <p:cNvPr id="5" name="Content Placeholder 4">
            <a:extLst>
              <a:ext uri="{FF2B5EF4-FFF2-40B4-BE49-F238E27FC236}">
                <a16:creationId xmlns:a16="http://schemas.microsoft.com/office/drawing/2014/main" id="{D15BC3A8-9096-495F-A0FD-CB5425380671}"/>
              </a:ext>
            </a:extLst>
          </p:cNvPr>
          <p:cNvPicPr>
            <a:picLocks noGrp="1" noChangeAspect="1"/>
          </p:cNvPicPr>
          <p:nvPr>
            <p:ph idx="1"/>
          </p:nvPr>
        </p:nvPicPr>
        <p:blipFill>
          <a:blip r:embed="rId2"/>
          <a:stretch>
            <a:fillRect/>
          </a:stretch>
        </p:blipFill>
        <p:spPr>
          <a:xfrm>
            <a:off x="2419058" y="1292225"/>
            <a:ext cx="4377322" cy="3302000"/>
          </a:xfrm>
        </p:spPr>
      </p:pic>
    </p:spTree>
    <p:extLst>
      <p:ext uri="{BB962C8B-B14F-4D97-AF65-F5344CB8AC3E}">
        <p14:creationId xmlns:p14="http://schemas.microsoft.com/office/powerpoint/2010/main" val="1558127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40F9CF-0D2F-4D0E-B1DF-7CF3698F0976}"/>
              </a:ext>
            </a:extLst>
          </p:cNvPr>
          <p:cNvPicPr>
            <a:picLocks noGrp="1" noChangeAspect="1"/>
          </p:cNvPicPr>
          <p:nvPr>
            <p:ph idx="1"/>
          </p:nvPr>
        </p:nvPicPr>
        <p:blipFill>
          <a:blip r:embed="rId2"/>
          <a:stretch>
            <a:fillRect/>
          </a:stretch>
        </p:blipFill>
        <p:spPr>
          <a:xfrm>
            <a:off x="2403782" y="1292225"/>
            <a:ext cx="4407873" cy="3302000"/>
          </a:xfrm>
        </p:spPr>
      </p:pic>
    </p:spTree>
    <p:extLst>
      <p:ext uri="{BB962C8B-B14F-4D97-AF65-F5344CB8AC3E}">
        <p14:creationId xmlns:p14="http://schemas.microsoft.com/office/powerpoint/2010/main" val="3904295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8A30FA-BF41-41DA-97E8-4CD7A2E31E19}"/>
              </a:ext>
            </a:extLst>
          </p:cNvPr>
          <p:cNvPicPr>
            <a:picLocks noGrp="1" noChangeAspect="1"/>
          </p:cNvPicPr>
          <p:nvPr>
            <p:ph idx="1"/>
          </p:nvPr>
        </p:nvPicPr>
        <p:blipFill>
          <a:blip r:embed="rId2"/>
          <a:stretch>
            <a:fillRect/>
          </a:stretch>
        </p:blipFill>
        <p:spPr>
          <a:xfrm>
            <a:off x="1771886" y="572923"/>
            <a:ext cx="5550901" cy="4021302"/>
          </a:xfrm>
        </p:spPr>
      </p:pic>
    </p:spTree>
    <p:extLst>
      <p:ext uri="{BB962C8B-B14F-4D97-AF65-F5344CB8AC3E}">
        <p14:creationId xmlns:p14="http://schemas.microsoft.com/office/powerpoint/2010/main" val="3166834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7D78-E691-46F2-A0AE-58E895072CFD}"/>
              </a:ext>
            </a:extLst>
          </p:cNvPr>
          <p:cNvSpPr>
            <a:spLocks noGrp="1"/>
          </p:cNvSpPr>
          <p:nvPr>
            <p:ph type="title"/>
          </p:nvPr>
        </p:nvSpPr>
        <p:spPr>
          <a:xfrm>
            <a:off x="820296" y="170739"/>
            <a:ext cx="8158655" cy="1210347"/>
          </a:xfrm>
        </p:spPr>
        <p:txBody>
          <a:bodyPr>
            <a:normAutofit/>
          </a:bodyPr>
          <a:lstStyle/>
          <a:p>
            <a:r>
              <a:rPr lang="en-US" sz="2400" dirty="0"/>
              <a:t>COMPARISON WITH THE ORIGINAL MCCRACKEN WORKING GROUP AND OTHER STUDIES</a:t>
            </a:r>
          </a:p>
        </p:txBody>
      </p:sp>
      <p:sp>
        <p:nvSpPr>
          <p:cNvPr id="3" name="Content Placeholder 2">
            <a:extLst>
              <a:ext uri="{FF2B5EF4-FFF2-40B4-BE49-F238E27FC236}">
                <a16:creationId xmlns:a16="http://schemas.microsoft.com/office/drawing/2014/main" id="{849700C2-D107-46F2-93B0-8F8D35C70729}"/>
              </a:ext>
            </a:extLst>
          </p:cNvPr>
          <p:cNvSpPr>
            <a:spLocks noGrp="1"/>
          </p:cNvSpPr>
          <p:nvPr>
            <p:ph idx="1"/>
          </p:nvPr>
        </p:nvSpPr>
        <p:spPr>
          <a:xfrm>
            <a:off x="1244494" y="1252084"/>
            <a:ext cx="7442305" cy="3566538"/>
          </a:xfrm>
        </p:spPr>
        <p:txBody>
          <a:bodyPr/>
          <a:lstStyle/>
          <a:p>
            <a:r>
              <a:rPr lang="en-US" sz="1800" dirty="0"/>
              <a:t>Original McCracken Working Group (MWG) study conducted a multi-national, multi-institutional experiment on calculator exercises. The average General Evaluation (GE) score was 22.9 out of 110, indicating a gap between student skill level and instructor expectations.</a:t>
            </a:r>
          </a:p>
          <a:p>
            <a:endParaRPr lang="en-US" sz="1800" dirty="0"/>
          </a:p>
          <a:p>
            <a:r>
              <a:rPr lang="en-US" sz="1800" dirty="0"/>
              <a:t>Sweden Group (SG) study built upon the MWG study and provided the infix calculator problem to 40 students at one institution. The GE score average was 68.2 out of 110, suggesting improved performance when confounding issues were eliminated.</a:t>
            </a:r>
          </a:p>
        </p:txBody>
      </p:sp>
    </p:spTree>
    <p:extLst>
      <p:ext uri="{BB962C8B-B14F-4D97-AF65-F5344CB8AC3E}">
        <p14:creationId xmlns:p14="http://schemas.microsoft.com/office/powerpoint/2010/main" val="195917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463E0A-AA35-4D07-8045-53AD239997B5}"/>
              </a:ext>
            </a:extLst>
          </p:cNvPr>
          <p:cNvSpPr>
            <a:spLocks noGrp="1"/>
          </p:cNvSpPr>
          <p:nvPr>
            <p:ph idx="1"/>
          </p:nvPr>
        </p:nvSpPr>
        <p:spPr>
          <a:xfrm>
            <a:off x="1001666" y="117620"/>
            <a:ext cx="7685134" cy="4476605"/>
          </a:xfrm>
        </p:spPr>
        <p:txBody>
          <a:bodyPr>
            <a:normAutofit/>
          </a:bodyPr>
          <a:lstStyle/>
          <a:p>
            <a:r>
              <a:rPr lang="en-US" sz="1800" dirty="0"/>
              <a:t>Current study shares similar goals with MWG but uses different assessment instruments and a larger cohort. The clock problem was chosen, which is more aligned with object-oriented environments and less algorithmically complex.</a:t>
            </a:r>
          </a:p>
          <a:p>
            <a:endParaRPr lang="en-US" sz="1800" dirty="0"/>
          </a:p>
          <a:p>
            <a:r>
              <a:rPr lang="en-US" sz="1800" dirty="0"/>
              <a:t>SG study provided scaffolding with a skeleton calculator and I/O code, while the current study offered an explicit skeleton Time class and a testing framework for students.</a:t>
            </a:r>
          </a:p>
          <a:p>
            <a:endParaRPr lang="en-US" sz="1800" dirty="0"/>
          </a:p>
          <a:p>
            <a:r>
              <a:rPr lang="en-US" sz="1800" dirty="0"/>
              <a:t>Results show that instructor expectations are more accurate now compared to the MWG era. Performance is better when students are not required to design a whole application and can easily verify their results, aligning more closely with the SG study.</a:t>
            </a:r>
          </a:p>
        </p:txBody>
      </p:sp>
    </p:spTree>
    <p:extLst>
      <p:ext uri="{BB962C8B-B14F-4D97-AF65-F5344CB8AC3E}">
        <p14:creationId xmlns:p14="http://schemas.microsoft.com/office/powerpoint/2010/main" val="3648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FD58-A81B-4DC4-810B-88AF19966611}"/>
              </a:ext>
            </a:extLst>
          </p:cNvPr>
          <p:cNvSpPr>
            <a:spLocks noGrp="1"/>
          </p:cNvSpPr>
          <p:nvPr>
            <p:ph type="title"/>
          </p:nvPr>
        </p:nvSpPr>
        <p:spPr/>
        <p:txBody>
          <a:bodyPr>
            <a:normAutofit/>
          </a:bodyPr>
          <a:lstStyle/>
          <a:p>
            <a:r>
              <a:rPr lang="en-US" sz="2400" dirty="0"/>
              <a:t>Changes in Teaching, Assessment, and Students</a:t>
            </a:r>
          </a:p>
        </p:txBody>
      </p:sp>
      <p:sp>
        <p:nvSpPr>
          <p:cNvPr id="3" name="Content Placeholder 2">
            <a:extLst>
              <a:ext uri="{FF2B5EF4-FFF2-40B4-BE49-F238E27FC236}">
                <a16:creationId xmlns:a16="http://schemas.microsoft.com/office/drawing/2014/main" id="{7AF75E79-B288-45F0-AE6D-6649EB5EA3D1}"/>
              </a:ext>
            </a:extLst>
          </p:cNvPr>
          <p:cNvSpPr>
            <a:spLocks noGrp="1"/>
          </p:cNvSpPr>
          <p:nvPr>
            <p:ph idx="1"/>
          </p:nvPr>
        </p:nvSpPr>
        <p:spPr>
          <a:xfrm>
            <a:off x="903016" y="1292772"/>
            <a:ext cx="7783783" cy="3742119"/>
          </a:xfrm>
        </p:spPr>
        <p:txBody>
          <a:bodyPr>
            <a:normAutofit fontScale="92500"/>
          </a:bodyPr>
          <a:lstStyle/>
          <a:p>
            <a:r>
              <a:rPr lang="en-US" sz="1800" dirty="0"/>
              <a:t>Changes in Teaching and Assessment:</a:t>
            </a:r>
          </a:p>
          <a:p>
            <a:pPr marL="0" indent="0">
              <a:buNone/>
            </a:pPr>
            <a:r>
              <a:rPr lang="en-US" sz="1800" dirty="0"/>
              <a:t>	-Evolution from CC2001 to CS2013, Increase in "CS0" courses 	enhancing introductory CS 	courses.</a:t>
            </a:r>
          </a:p>
          <a:p>
            <a:pPr marL="0" indent="0">
              <a:buNone/>
            </a:pPr>
            <a:r>
              <a:rPr lang="en-US" sz="1800" dirty="0"/>
              <a:t>	-Growing diversity in platforms and programming languages used.</a:t>
            </a:r>
          </a:p>
          <a:p>
            <a:pPr marL="0" indent="0">
              <a:buNone/>
            </a:pPr>
            <a:r>
              <a:rPr lang="en-US" sz="1800" dirty="0"/>
              <a:t>	-Adoption of software engineering innovations like test-driven 	development and version control.</a:t>
            </a:r>
          </a:p>
          <a:p>
            <a:r>
              <a:rPr lang="en-US" sz="1800" dirty="0"/>
              <a:t>Changes in Students:	</a:t>
            </a:r>
          </a:p>
          <a:p>
            <a:pPr marL="0" indent="0">
              <a:buNone/>
            </a:pPr>
            <a:r>
              <a:rPr lang="en-US" sz="1800" dirty="0"/>
              <a:t>	-Prior exposure to computers, software,  online resources 	dependency on 	technology for learning.</a:t>
            </a:r>
          </a:p>
          <a:p>
            <a:pPr marL="0" indent="0">
              <a:buNone/>
            </a:pPr>
            <a:r>
              <a:rPr lang="en-US" sz="1800" dirty="0"/>
              <a:t>	-Expectation of "always on" access to the Internet during coding.</a:t>
            </a:r>
          </a:p>
          <a:p>
            <a:pPr marL="0" indent="0">
              <a:buNone/>
            </a:pPr>
            <a:r>
              <a:rPr lang="en-US" sz="1800" dirty="0"/>
              <a:t>	-Use of online resources, such as API documentation, programming 	forums, and 	social media for support.</a:t>
            </a:r>
          </a:p>
        </p:txBody>
      </p:sp>
    </p:spTree>
    <p:extLst>
      <p:ext uri="{BB962C8B-B14F-4D97-AF65-F5344CB8AC3E}">
        <p14:creationId xmlns:p14="http://schemas.microsoft.com/office/powerpoint/2010/main" val="1240462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FE28-A4F3-4978-8271-5DBA3C708BA9}"/>
              </a:ext>
            </a:extLst>
          </p:cNvPr>
          <p:cNvSpPr>
            <a:spLocks noGrp="1"/>
          </p:cNvSpPr>
          <p:nvPr>
            <p:ph type="title"/>
          </p:nvPr>
        </p:nvSpPr>
        <p:spPr>
          <a:xfrm>
            <a:off x="528144" y="173551"/>
            <a:ext cx="8158655" cy="480301"/>
          </a:xfrm>
        </p:spPr>
        <p:txBody>
          <a:bodyPr/>
          <a:lstStyle/>
          <a:p>
            <a:r>
              <a:rPr lang="en-US" dirty="0"/>
              <a:t>summary</a:t>
            </a:r>
          </a:p>
        </p:txBody>
      </p:sp>
      <p:sp>
        <p:nvSpPr>
          <p:cNvPr id="3" name="Content Placeholder 2">
            <a:extLst>
              <a:ext uri="{FF2B5EF4-FFF2-40B4-BE49-F238E27FC236}">
                <a16:creationId xmlns:a16="http://schemas.microsoft.com/office/drawing/2014/main" id="{529F4BB6-7443-4F7F-A3A9-D61355723B4F}"/>
              </a:ext>
            </a:extLst>
          </p:cNvPr>
          <p:cNvSpPr>
            <a:spLocks noGrp="1"/>
          </p:cNvSpPr>
          <p:nvPr>
            <p:ph idx="1"/>
          </p:nvPr>
        </p:nvSpPr>
        <p:spPr>
          <a:xfrm>
            <a:off x="1028226" y="906812"/>
            <a:ext cx="7658574" cy="3687413"/>
          </a:xfrm>
        </p:spPr>
        <p:txBody>
          <a:bodyPr>
            <a:normAutofit fontScale="92500" lnSpcReduction="20000"/>
          </a:bodyPr>
          <a:lstStyle/>
          <a:p>
            <a:r>
              <a:rPr lang="en-US" sz="1800" dirty="0"/>
              <a:t>Students in this working group performed better than in the original MWG study.</a:t>
            </a:r>
          </a:p>
          <a:p>
            <a:endParaRPr lang="en-US" sz="1800" dirty="0"/>
          </a:p>
          <a:p>
            <a:r>
              <a:rPr lang="en-US" sz="1800" dirty="0"/>
              <a:t>Two distinct populations with high and low average completion rates were observed within the cohort.</a:t>
            </a:r>
          </a:p>
          <a:p>
            <a:endParaRPr lang="en-US" sz="1800" dirty="0"/>
          </a:p>
          <a:p>
            <a:r>
              <a:rPr lang="en-US" sz="1800" dirty="0"/>
              <a:t>Factors contributing to the performance difference include prior programming education and the availability of a test harness.</a:t>
            </a:r>
          </a:p>
          <a:p>
            <a:endParaRPr lang="en-US" sz="1800" dirty="0"/>
          </a:p>
          <a:p>
            <a:r>
              <a:rPr lang="en-US" sz="1800" dirty="0"/>
              <a:t>The test harness served as scaffolding, providing guidance and continuous feedback to students.</a:t>
            </a:r>
          </a:p>
          <a:p>
            <a:endParaRPr lang="en-US" sz="1800" dirty="0"/>
          </a:p>
          <a:p>
            <a:r>
              <a:rPr lang="en-US" sz="1800" dirty="0"/>
              <a:t>Students with the test harness had less work, lower mental load, and a clearer implementation path.</a:t>
            </a:r>
          </a:p>
        </p:txBody>
      </p:sp>
    </p:spTree>
    <p:extLst>
      <p:ext uri="{BB962C8B-B14F-4D97-AF65-F5344CB8AC3E}">
        <p14:creationId xmlns:p14="http://schemas.microsoft.com/office/powerpoint/2010/main" val="2832132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8D43-BD4F-4A4B-949F-2A20B24F6274}"/>
              </a:ext>
            </a:extLst>
          </p:cNvPr>
          <p:cNvSpPr>
            <a:spLocks noGrp="1"/>
          </p:cNvSpPr>
          <p:nvPr>
            <p:ph type="title"/>
          </p:nvPr>
        </p:nvSpPr>
        <p:spPr>
          <a:xfrm>
            <a:off x="463642" y="343172"/>
            <a:ext cx="8158655" cy="480301"/>
          </a:xfrm>
        </p:spPr>
        <p:txBody>
          <a:bodyPr/>
          <a:lstStyle/>
          <a:p>
            <a:r>
              <a:rPr lang="en-US" dirty="0"/>
              <a:t>summary</a:t>
            </a:r>
          </a:p>
        </p:txBody>
      </p:sp>
      <p:sp>
        <p:nvSpPr>
          <p:cNvPr id="3" name="Content Placeholder 2">
            <a:extLst>
              <a:ext uri="{FF2B5EF4-FFF2-40B4-BE49-F238E27FC236}">
                <a16:creationId xmlns:a16="http://schemas.microsoft.com/office/drawing/2014/main" id="{CD6C2553-9FB2-4C2A-93FC-4520F0128445}"/>
              </a:ext>
            </a:extLst>
          </p:cNvPr>
          <p:cNvSpPr>
            <a:spLocks noGrp="1"/>
          </p:cNvSpPr>
          <p:nvPr>
            <p:ph idx="1"/>
          </p:nvPr>
        </p:nvSpPr>
        <p:spPr>
          <a:xfrm>
            <a:off x="978900" y="1020637"/>
            <a:ext cx="7707899" cy="3695541"/>
          </a:xfrm>
        </p:spPr>
        <p:txBody>
          <a:bodyPr>
            <a:normAutofit fontScale="92500" lnSpcReduction="20000"/>
          </a:bodyPr>
          <a:lstStyle/>
          <a:p>
            <a:r>
              <a:rPr lang="en-US" sz="1800" dirty="0"/>
              <a:t>Sequencing learning activities in increasing order of difficulty helped manage students' cognitive load.</a:t>
            </a:r>
          </a:p>
          <a:p>
            <a:endParaRPr lang="en-US" sz="1800" dirty="0"/>
          </a:p>
          <a:p>
            <a:r>
              <a:rPr lang="en-US" sz="1800" dirty="0"/>
              <a:t>Writing tests posed challenges for some students, requiring understanding beyond the task itself.</a:t>
            </a:r>
          </a:p>
          <a:p>
            <a:endParaRPr lang="en-US" sz="1800" dirty="0"/>
          </a:p>
          <a:p>
            <a:r>
              <a:rPr lang="en-US" sz="1800" dirty="0"/>
              <a:t>Teachers' expectations in this study were more aligned with student performance compared to the original MWG.</a:t>
            </a:r>
          </a:p>
          <a:p>
            <a:endParaRPr lang="en-US" sz="1800" dirty="0"/>
          </a:p>
          <a:p>
            <a:r>
              <a:rPr lang="en-US" sz="1800" dirty="0"/>
              <a:t>Teacher familiarity with previous studies may have influenced their expectations.</a:t>
            </a:r>
          </a:p>
          <a:p>
            <a:endParaRPr lang="en-US" sz="1800" dirty="0"/>
          </a:p>
          <a:p>
            <a:r>
              <a:rPr lang="en-US" sz="1800" dirty="0"/>
              <a:t>The original MWG study may have had a lasting effect on teachers' expectations of students' abilities.</a:t>
            </a:r>
          </a:p>
        </p:txBody>
      </p:sp>
    </p:spTree>
    <p:extLst>
      <p:ext uri="{BB962C8B-B14F-4D97-AF65-F5344CB8AC3E}">
        <p14:creationId xmlns:p14="http://schemas.microsoft.com/office/powerpoint/2010/main" val="289767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4B22-4798-4C56-87F7-9E4BB9672C39}"/>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C4D1CEAD-6E0C-4633-81EE-EA648B2B2B47}"/>
              </a:ext>
            </a:extLst>
          </p:cNvPr>
          <p:cNvSpPr>
            <a:spLocks noGrp="1"/>
          </p:cNvSpPr>
          <p:nvPr>
            <p:ph idx="1"/>
          </p:nvPr>
        </p:nvSpPr>
        <p:spPr>
          <a:xfrm>
            <a:off x="994078" y="1292772"/>
            <a:ext cx="7692722" cy="3620705"/>
          </a:xfrm>
        </p:spPr>
        <p:txBody>
          <a:bodyPr/>
          <a:lstStyle/>
          <a:p>
            <a:r>
              <a:rPr lang="en-US" sz="2000" dirty="0"/>
              <a:t>Foundational CS1 (FCS1) Assessment Instrument</a:t>
            </a:r>
          </a:p>
          <a:p>
            <a:endParaRPr lang="en-US" sz="2000" dirty="0"/>
          </a:p>
          <a:p>
            <a:pPr lvl="1"/>
            <a:r>
              <a:rPr lang="en-US" sz="2000" dirty="0"/>
              <a:t> validated exam designed to measure students' conceptual understanding of programming concepts.</a:t>
            </a:r>
          </a:p>
          <a:p>
            <a:pPr marL="457200" lvl="1" indent="0">
              <a:buNone/>
            </a:pPr>
            <a:r>
              <a:rPr lang="en-US" sz="2000" dirty="0"/>
              <a:t> </a:t>
            </a:r>
          </a:p>
          <a:p>
            <a:pPr lvl="1"/>
            <a:r>
              <a:rPr lang="en-US" sz="2000" dirty="0"/>
              <a:t>written in a pseudo-code format</a:t>
            </a:r>
          </a:p>
          <a:p>
            <a:pPr marL="457200" lvl="1" indent="0">
              <a:buNone/>
            </a:pPr>
            <a:endParaRPr lang="en-US" sz="2000" dirty="0"/>
          </a:p>
          <a:p>
            <a:pPr lvl="1"/>
            <a:r>
              <a:rPr lang="en-US" sz="2000" dirty="0"/>
              <a:t>consists of multiple-choice questions including definitions, tracing code execution, and completing missing code segments </a:t>
            </a:r>
          </a:p>
        </p:txBody>
      </p:sp>
    </p:spTree>
    <p:extLst>
      <p:ext uri="{BB962C8B-B14F-4D97-AF65-F5344CB8AC3E}">
        <p14:creationId xmlns:p14="http://schemas.microsoft.com/office/powerpoint/2010/main" val="286197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ADC5-3E6B-4F1C-B950-18DAF1BA5181}"/>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2A52202A-A696-448C-B82B-75ACAB1ABDB1}"/>
              </a:ext>
            </a:extLst>
          </p:cNvPr>
          <p:cNvSpPr>
            <a:spLocks noGrp="1"/>
          </p:cNvSpPr>
          <p:nvPr>
            <p:ph idx="1"/>
          </p:nvPr>
        </p:nvSpPr>
        <p:spPr>
          <a:xfrm>
            <a:off x="1032020" y="1292772"/>
            <a:ext cx="7654780" cy="3301453"/>
          </a:xfrm>
        </p:spPr>
        <p:txBody>
          <a:bodyPr>
            <a:normAutofit/>
          </a:bodyPr>
          <a:lstStyle/>
          <a:p>
            <a:r>
              <a:rPr lang="en-US" sz="2000" dirty="0"/>
              <a:t>Scaffolding -  instructional support or guidance provided to students during the learning process.</a:t>
            </a:r>
          </a:p>
          <a:p>
            <a:endParaRPr lang="en-US" sz="2000" dirty="0"/>
          </a:p>
          <a:p>
            <a:r>
              <a:rPr lang="en-US" sz="2000" dirty="0"/>
              <a:t>In the study, scaffolding was provided to students in the form of skeleton code, a test harness, and other supports that aided them in implementing the programming task. </a:t>
            </a:r>
          </a:p>
          <a:p>
            <a:endParaRPr lang="en-US" dirty="0"/>
          </a:p>
        </p:txBody>
      </p:sp>
    </p:spTree>
    <p:extLst>
      <p:ext uri="{BB962C8B-B14F-4D97-AF65-F5344CB8AC3E}">
        <p14:creationId xmlns:p14="http://schemas.microsoft.com/office/powerpoint/2010/main" val="290701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A3CD-04C1-48BB-A936-04272624A771}"/>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477F91C3-2501-4C0B-BA26-C3D183AD3CCB}"/>
              </a:ext>
            </a:extLst>
          </p:cNvPr>
          <p:cNvSpPr>
            <a:spLocks noGrp="1"/>
          </p:cNvSpPr>
          <p:nvPr>
            <p:ph idx="1"/>
          </p:nvPr>
        </p:nvSpPr>
        <p:spPr>
          <a:xfrm>
            <a:off x="528144" y="1292772"/>
            <a:ext cx="7929107" cy="3301453"/>
          </a:xfrm>
        </p:spPr>
        <p:txBody>
          <a:bodyPr/>
          <a:lstStyle/>
          <a:p>
            <a:r>
              <a:rPr lang="en-US" sz="2400" dirty="0"/>
              <a:t>ECTS - ECTS credit is a broad measure of student 			effort, including formal teaching and 				self-study time. </a:t>
            </a:r>
          </a:p>
          <a:p>
            <a:pPr marL="457200" lvl="1" indent="0">
              <a:buNone/>
            </a:pPr>
            <a:endParaRPr lang="en-US" sz="2000" dirty="0"/>
          </a:p>
          <a:p>
            <a:pPr marL="457200" lvl="1" indent="0">
              <a:buNone/>
            </a:pPr>
            <a:r>
              <a:rPr lang="en-US" sz="2000" dirty="0"/>
              <a:t>	-  1 ECTS credit is equivalent to 25-30 hours of student 	effort</a:t>
            </a:r>
          </a:p>
        </p:txBody>
      </p:sp>
    </p:spTree>
    <p:extLst>
      <p:ext uri="{BB962C8B-B14F-4D97-AF65-F5344CB8AC3E}">
        <p14:creationId xmlns:p14="http://schemas.microsoft.com/office/powerpoint/2010/main" val="2159059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D6CC-8DA6-44C3-9917-F9111F6E9FE9}"/>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34194A5B-1AF2-4355-AC25-7ED1E5851424}"/>
              </a:ext>
            </a:extLst>
          </p:cNvPr>
          <p:cNvSpPr>
            <a:spLocks noGrp="1"/>
          </p:cNvSpPr>
          <p:nvPr>
            <p:ph idx="1"/>
          </p:nvPr>
        </p:nvSpPr>
        <p:spPr>
          <a:xfrm>
            <a:off x="1016842" y="1292772"/>
            <a:ext cx="7669957" cy="3301453"/>
          </a:xfrm>
        </p:spPr>
        <p:txBody>
          <a:bodyPr/>
          <a:lstStyle/>
          <a:p>
            <a:endParaRPr lang="en-US" sz="2400" dirty="0"/>
          </a:p>
          <a:p>
            <a:endParaRPr lang="en-US" sz="2400" dirty="0"/>
          </a:p>
          <a:p>
            <a:r>
              <a:rPr lang="en-US" sz="2400" dirty="0"/>
              <a:t>whether “students in 2013 are any more likely to fulfill teachers expectations than they were in 2001”?</a:t>
            </a:r>
          </a:p>
        </p:txBody>
      </p:sp>
    </p:spTree>
    <p:extLst>
      <p:ext uri="{BB962C8B-B14F-4D97-AF65-F5344CB8AC3E}">
        <p14:creationId xmlns:p14="http://schemas.microsoft.com/office/powerpoint/2010/main" val="396519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44B4-B604-4A0E-813D-E3FCC55BBDF4}"/>
              </a:ext>
            </a:extLst>
          </p:cNvPr>
          <p:cNvSpPr>
            <a:spLocks noGrp="1"/>
          </p:cNvSpPr>
          <p:nvPr>
            <p:ph type="title"/>
          </p:nvPr>
        </p:nvSpPr>
        <p:spPr/>
        <p:txBody>
          <a:bodyPr/>
          <a:lstStyle/>
          <a:p>
            <a:r>
              <a:rPr lang="en-US" dirty="0"/>
              <a:t>Two-part assessment. </a:t>
            </a:r>
          </a:p>
        </p:txBody>
      </p:sp>
      <p:sp>
        <p:nvSpPr>
          <p:cNvPr id="3" name="Content Placeholder 2">
            <a:extLst>
              <a:ext uri="{FF2B5EF4-FFF2-40B4-BE49-F238E27FC236}">
                <a16:creationId xmlns:a16="http://schemas.microsoft.com/office/drawing/2014/main" id="{7907EF0E-D8F6-434D-87FC-BCC3F0C196DC}"/>
              </a:ext>
            </a:extLst>
          </p:cNvPr>
          <p:cNvSpPr>
            <a:spLocks noGrp="1"/>
          </p:cNvSpPr>
          <p:nvPr>
            <p:ph idx="1"/>
          </p:nvPr>
        </p:nvSpPr>
        <p:spPr>
          <a:xfrm>
            <a:off x="1043402" y="1292772"/>
            <a:ext cx="7643398" cy="3301453"/>
          </a:xfrm>
        </p:spPr>
        <p:txBody>
          <a:bodyPr/>
          <a:lstStyle/>
          <a:p>
            <a:r>
              <a:rPr lang="en-US" sz="2400" dirty="0"/>
              <a:t>skill and concept assessments</a:t>
            </a:r>
          </a:p>
          <a:p>
            <a:endParaRPr lang="en-US" sz="2400" dirty="0"/>
          </a:p>
          <a:p>
            <a:r>
              <a:rPr lang="en-US" sz="2400" dirty="0"/>
              <a:t>concept assessment -The Foundational CS1 Assessment Instrument </a:t>
            </a:r>
          </a:p>
          <a:p>
            <a:endParaRPr lang="en-US" sz="2400" dirty="0"/>
          </a:p>
          <a:p>
            <a:r>
              <a:rPr lang="en-US" sz="2400" dirty="0"/>
              <a:t>programming skill assessment -The clock problem</a:t>
            </a:r>
          </a:p>
        </p:txBody>
      </p:sp>
    </p:spTree>
    <p:extLst>
      <p:ext uri="{BB962C8B-B14F-4D97-AF65-F5344CB8AC3E}">
        <p14:creationId xmlns:p14="http://schemas.microsoft.com/office/powerpoint/2010/main" val="421114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AC86-2936-4958-BDA5-7B569FCA2AB1}"/>
              </a:ext>
            </a:extLst>
          </p:cNvPr>
          <p:cNvSpPr>
            <a:spLocks noGrp="1"/>
          </p:cNvSpPr>
          <p:nvPr>
            <p:ph type="title"/>
          </p:nvPr>
        </p:nvSpPr>
        <p:spPr>
          <a:xfrm>
            <a:off x="672324" y="311124"/>
            <a:ext cx="8158655" cy="1271054"/>
          </a:xfrm>
        </p:spPr>
        <p:txBody>
          <a:bodyPr>
            <a:normAutofit fontScale="90000"/>
          </a:bodyPr>
          <a:lstStyle/>
          <a:p>
            <a:r>
              <a:rPr lang="en-US" dirty="0"/>
              <a:t>The concept assessment </a:t>
            </a:r>
            <a:br>
              <a:rPr lang="en-US" dirty="0"/>
            </a:br>
            <a:endParaRPr lang="en-US" dirty="0"/>
          </a:p>
        </p:txBody>
      </p:sp>
      <p:sp>
        <p:nvSpPr>
          <p:cNvPr id="3" name="Content Placeholder 2">
            <a:extLst>
              <a:ext uri="{FF2B5EF4-FFF2-40B4-BE49-F238E27FC236}">
                <a16:creationId xmlns:a16="http://schemas.microsoft.com/office/drawing/2014/main" id="{D59232F0-0558-402C-9963-03FFBFB9BD34}"/>
              </a:ext>
            </a:extLst>
          </p:cNvPr>
          <p:cNvSpPr>
            <a:spLocks noGrp="1"/>
          </p:cNvSpPr>
          <p:nvPr>
            <p:ph idx="1"/>
          </p:nvPr>
        </p:nvSpPr>
        <p:spPr>
          <a:xfrm>
            <a:off x="956136" y="1292772"/>
            <a:ext cx="7730664" cy="3301453"/>
          </a:xfrm>
        </p:spPr>
        <p:txBody>
          <a:bodyPr>
            <a:noAutofit/>
          </a:bodyPr>
          <a:lstStyle/>
          <a:p>
            <a:pPr lvl="1"/>
            <a:r>
              <a:rPr lang="en-US" sz="2400" dirty="0"/>
              <a:t>Has 27 multiple-choice questions </a:t>
            </a:r>
          </a:p>
          <a:p>
            <a:pPr lvl="1"/>
            <a:r>
              <a:rPr lang="en-US" sz="2400" dirty="0"/>
              <a:t>From concept areas: Fundamentals, Logical Operators, Selection, Definite Loops, Indefinite Loops, Arrays, Function/Method Parameters, Function/Method Return Values and Recursion </a:t>
            </a:r>
          </a:p>
          <a:p>
            <a:pPr lvl="1"/>
            <a:r>
              <a:rPr lang="en-US" sz="2400" dirty="0"/>
              <a:t>scored in two ways( Complete Score &amp; Subset Score)</a:t>
            </a:r>
          </a:p>
        </p:txBody>
      </p:sp>
    </p:spTree>
    <p:extLst>
      <p:ext uri="{BB962C8B-B14F-4D97-AF65-F5344CB8AC3E}">
        <p14:creationId xmlns:p14="http://schemas.microsoft.com/office/powerpoint/2010/main" val="837666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purl.org/dc/elements/1.1/"/>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schemas.microsoft.com/sharepoint/v3/field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925</TotalTime>
  <Words>1276</Words>
  <Application>Microsoft Office PowerPoint</Application>
  <PresentationFormat>On-screen Show (16:9)</PresentationFormat>
  <Paragraphs>131</Paragraphs>
  <Slides>37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Lucida Sans</vt:lpstr>
      <vt:lpstr>Times New Roman</vt:lpstr>
      <vt:lpstr>Office Theme</vt:lpstr>
      <vt:lpstr>Reading Time Go over paper and review Discussion starts at 1:15</vt:lpstr>
      <vt:lpstr>A Fresh Look at Novice Programmers’ Performance and Their Teachers’ Expectations </vt:lpstr>
      <vt:lpstr>Definitions</vt:lpstr>
      <vt:lpstr>Definitions</vt:lpstr>
      <vt:lpstr>Definitions</vt:lpstr>
      <vt:lpstr>Definitions</vt:lpstr>
      <vt:lpstr>Motivation</vt:lpstr>
      <vt:lpstr>Two-part assessment. </vt:lpstr>
      <vt:lpstr>The concept assessment  </vt:lpstr>
      <vt:lpstr>The skill assessment</vt:lpstr>
      <vt:lpstr>The clock task</vt:lpstr>
      <vt:lpstr>Cohort</vt:lpstr>
      <vt:lpstr>Eight groups of the Cohort</vt:lpstr>
      <vt:lpstr>The groups vary in many ways, e.g.: </vt:lpstr>
      <vt:lpstr>Overview of Cohort.</vt:lpstr>
      <vt:lpstr>Task Administration </vt:lpstr>
      <vt:lpstr>Test Harness</vt:lpstr>
      <vt:lpstr>Task: Analysis &amp; Results</vt:lpstr>
      <vt:lpstr>PowerPoint Presentation</vt:lpstr>
      <vt:lpstr>Cohorts with a Test harness</vt:lpstr>
      <vt:lpstr> Cohorts without a Test harness </vt:lpstr>
      <vt:lpstr>Partial success for the non-harness groups</vt:lpstr>
      <vt:lpstr>PowerPoint Presentation</vt:lpstr>
      <vt:lpstr> The Assessment instrument</vt:lpstr>
      <vt:lpstr>PowerPoint Presentation</vt:lpstr>
      <vt:lpstr>Overall Task Score and Concept Assessment</vt:lpstr>
      <vt:lpstr>PowerPoint Presentation</vt:lpstr>
      <vt:lpstr>PowerPoint Presentation</vt:lpstr>
      <vt:lpstr>PowerPoint Presentation</vt:lpstr>
      <vt:lpstr>Teachers’expectations</vt:lpstr>
      <vt:lpstr>PowerPoint Presentation</vt:lpstr>
      <vt:lpstr>PowerPoint Presentation</vt:lpstr>
      <vt:lpstr>COMPARISON WITH THE ORIGINAL MCCRACKEN WORKING GROUP AND OTHER STUDIES</vt:lpstr>
      <vt:lpstr>PowerPoint Presentation</vt:lpstr>
      <vt:lpstr>Changes in Teaching, Assessment, and Students</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kommineni namratha</cp:lastModifiedBy>
  <cp:revision>132</cp:revision>
  <cp:lastPrinted>2016-05-09T13:04:25Z</cp:lastPrinted>
  <dcterms:created xsi:type="dcterms:W3CDTF">2010-04-12T23:12:02Z</dcterms:created>
  <dcterms:modified xsi:type="dcterms:W3CDTF">2023-07-07T16:05:40Z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