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xml" ContentType="application/inkml+xml"/>
  <Override PartName="/ppt/ink/ink2.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684" r:id="rId2"/>
  </p:sldMasterIdLst>
  <p:notesMasterIdLst>
    <p:notesMasterId r:id="rId45"/>
  </p:notesMasterIdLst>
  <p:sldIdLst>
    <p:sldId id="256"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89" r:id="rId18"/>
    <p:sldId id="293" r:id="rId19"/>
    <p:sldId id="273" r:id="rId20"/>
    <p:sldId id="274" r:id="rId21"/>
    <p:sldId id="276" r:id="rId22"/>
    <p:sldId id="277" r:id="rId23"/>
    <p:sldId id="299" r:id="rId24"/>
    <p:sldId id="295" r:id="rId25"/>
    <p:sldId id="296" r:id="rId26"/>
    <p:sldId id="297" r:id="rId27"/>
    <p:sldId id="262" r:id="rId28"/>
    <p:sldId id="298" r:id="rId29"/>
    <p:sldId id="300" r:id="rId30"/>
    <p:sldId id="301" r:id="rId31"/>
    <p:sldId id="302" r:id="rId32"/>
    <p:sldId id="303" r:id="rId33"/>
    <p:sldId id="304" r:id="rId34"/>
    <p:sldId id="279" r:id="rId35"/>
    <p:sldId id="280" r:id="rId36"/>
    <p:sldId id="281" r:id="rId37"/>
    <p:sldId id="282" r:id="rId38"/>
    <p:sldId id="283" r:id="rId39"/>
    <p:sldId id="294" r:id="rId40"/>
    <p:sldId id="284" r:id="rId41"/>
    <p:sldId id="285" r:id="rId42"/>
    <p:sldId id="286" r:id="rId43"/>
    <p:sldId id="278"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C2D4F36-E7A6-4CE4-B7AB-6FD73E6988A3}">
          <p14:sldIdLst>
            <p14:sldId id="256"/>
            <p14:sldId id="258"/>
            <p14:sldId id="259"/>
            <p14:sldId id="260"/>
            <p14:sldId id="261"/>
            <p14:sldId id="263"/>
            <p14:sldId id="264"/>
            <p14:sldId id="265"/>
          </p14:sldIdLst>
        </p14:section>
        <p14:section name="Are Machines Intelligent?" id="{EDC32FC9-2AC5-4C6F-A2C3-B13EF3FA4B74}">
          <p14:sldIdLst>
            <p14:sldId id="266"/>
            <p14:sldId id="267"/>
            <p14:sldId id="268"/>
            <p14:sldId id="269"/>
            <p14:sldId id="270"/>
          </p14:sldIdLst>
        </p14:section>
        <p14:section name="Intelligent Agents" id="{BF2C5C4E-2A47-43B7-8E04-DA754827869C}">
          <p14:sldIdLst>
            <p14:sldId id="271"/>
            <p14:sldId id="272"/>
            <p14:sldId id="289"/>
            <p14:sldId id="293"/>
          </p14:sldIdLst>
        </p14:section>
        <p14:section name="AI Advancements" id="{62C42243-5ECD-4D43-96BB-00685337567A}">
          <p14:sldIdLst>
            <p14:sldId id="273"/>
            <p14:sldId id="274"/>
          </p14:sldIdLst>
        </p14:section>
        <p14:section name="Cats and Dogs" id="{9646E65A-4231-44BC-9945-E1E2ED39D209}">
          <p14:sldIdLst>
            <p14:sldId id="276"/>
            <p14:sldId id="277"/>
            <p14:sldId id="299"/>
            <p14:sldId id="295"/>
            <p14:sldId id="296"/>
            <p14:sldId id="297"/>
            <p14:sldId id="262"/>
            <p14:sldId id="298"/>
            <p14:sldId id="300"/>
            <p14:sldId id="301"/>
            <p14:sldId id="302"/>
            <p14:sldId id="303"/>
            <p14:sldId id="304"/>
            <p14:sldId id="279"/>
            <p14:sldId id="280"/>
          </p14:sldIdLst>
        </p14:section>
        <p14:section name="Modern Advancements" id="{BB773E63-08B5-494E-A5AB-2A6FCA475110}">
          <p14:sldIdLst>
            <p14:sldId id="281"/>
            <p14:sldId id="282"/>
            <p14:sldId id="283"/>
            <p14:sldId id="294"/>
            <p14:sldId id="284"/>
          </p14:sldIdLst>
        </p14:section>
        <p14:section name="Summary" id="{C0E8A272-B5A1-47EB-86B1-B43FD62CEE88}">
          <p14:sldIdLst>
            <p14:sldId id="285"/>
            <p14:sldId id="286"/>
            <p14:sldId id="2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55D2EF-202F-4973-BF6D-10B259CB4CA3}" v="8" dt="2024-10-28T18:55:53.8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9272" autoAdjust="0"/>
  </p:normalViewPr>
  <p:slideViewPr>
    <p:cSldViewPr snapToGrid="0">
      <p:cViewPr varScale="1">
        <p:scale>
          <a:sx n="75" d="100"/>
          <a:sy n="75" d="100"/>
        </p:scale>
        <p:origin x="191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2T21:35:47.459"/>
    </inkml:context>
    <inkml:brush xml:id="br0">
      <inkml:brushProperty name="width" value="0.035" units="cm"/>
      <inkml:brushProperty name="height" value="0.035" units="cm"/>
      <inkml:brushProperty name="ignorePressure" value="1"/>
    </inkml:brush>
  </inkml:definitions>
  <inkml:trace contextRef="#ctx0" brushRef="#br0">1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2T21:35:47.876"/>
    </inkml:context>
    <inkml:brush xml:id="br0">
      <inkml:brushProperty name="width" value="0.035" units="cm"/>
      <inkml:brushProperty name="height" value="0.035" units="cm"/>
      <inkml:brushProperty name="ignorePressure" value="1"/>
    </inkml:brush>
  </inkml:definitions>
  <inkml:trace contextRef="#ctx0" brushRef="#br0">9 3,'-8'-3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20E06F-A551-4C99-A19D-82CB49592A48}" type="datetimeFigureOut">
              <a:rPr lang="en-US" smtClean="0"/>
              <a:t>10/10/2026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BB2748-45D2-43FA-B596-2EDC282105DC}" type="slidenum">
              <a:rPr lang="en-US" smtClean="0"/>
              <a:t>‹#›</a:t>
            </a:fld>
            <a:endParaRPr lang="en-US"/>
          </a:p>
        </p:txBody>
      </p:sp>
    </p:spTree>
    <p:extLst>
      <p:ext uri="{BB962C8B-B14F-4D97-AF65-F5344CB8AC3E}">
        <p14:creationId xmlns:p14="http://schemas.microsoft.com/office/powerpoint/2010/main" val="2534553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ksuemailprod-my.sharepoint.com/:f:/g/personal/weeser_ksu_edu/EoLWfxy4tedPsg1IrlhdPyMBODIDQ3b3KAHQx_3Ok1ns4w?e=3Laf7P"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neil.fraser.name/writing/tank/"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381000" rtl="0">
              <a:spcBef>
                <a:spcPts val="0"/>
              </a:spcBef>
              <a:buClr>
                <a:schemeClr val="dk2"/>
              </a:buClr>
              <a:buSzPct val="80000"/>
              <a:buFont typeface="Courier New"/>
              <a:buChar char="o"/>
            </a:pPr>
            <a:r>
              <a:rPr lang="en" dirty="0"/>
              <a:t>Reasoning, problem solving</a:t>
            </a:r>
          </a:p>
          <a:p>
            <a:pPr marL="914400" lvl="1" indent="-381000" rtl="0">
              <a:spcBef>
                <a:spcPts val="0"/>
              </a:spcBef>
              <a:buClr>
                <a:schemeClr val="dk2"/>
              </a:buClr>
              <a:buSzPct val="80000"/>
              <a:buFont typeface="Courier New"/>
              <a:buChar char="o"/>
            </a:pPr>
            <a:r>
              <a:rPr lang="en" dirty="0"/>
              <a:t>Construct knowledge</a:t>
            </a:r>
          </a:p>
          <a:p>
            <a:pPr marL="914400" lvl="1" indent="-381000" rtl="0">
              <a:spcBef>
                <a:spcPts val="0"/>
              </a:spcBef>
              <a:buClr>
                <a:schemeClr val="dk2"/>
              </a:buClr>
              <a:buSzPct val="80000"/>
              <a:buFont typeface="Courier New"/>
              <a:buChar char="o"/>
            </a:pPr>
            <a:r>
              <a:rPr lang="en" dirty="0"/>
              <a:t>Planing</a:t>
            </a:r>
          </a:p>
          <a:p>
            <a:pPr marL="914400" lvl="1" indent="-381000" rtl="0">
              <a:spcBef>
                <a:spcPts val="0"/>
              </a:spcBef>
              <a:buClr>
                <a:schemeClr val="dk2"/>
              </a:buClr>
              <a:buSzPct val="80000"/>
              <a:buFont typeface="Courier New"/>
              <a:buChar char="o"/>
            </a:pPr>
            <a:r>
              <a:rPr lang="en" dirty="0"/>
              <a:t>Learning</a:t>
            </a:r>
          </a:p>
          <a:p>
            <a:pPr marL="914400" lvl="1" indent="-381000" rtl="0">
              <a:spcBef>
                <a:spcPts val="0"/>
              </a:spcBef>
              <a:buClr>
                <a:schemeClr val="dk2"/>
              </a:buClr>
              <a:buSzPct val="80000"/>
              <a:buFont typeface="Courier New"/>
              <a:buChar char="o"/>
            </a:pPr>
            <a:r>
              <a:rPr lang="en" dirty="0"/>
              <a:t>Perception</a:t>
            </a:r>
          </a:p>
          <a:p>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2</a:t>
            </a:fld>
            <a:endParaRPr lang="en-US"/>
          </a:p>
        </p:txBody>
      </p:sp>
    </p:spTree>
    <p:extLst>
      <p:ext uri="{BB962C8B-B14F-4D97-AF65-F5344CB8AC3E}">
        <p14:creationId xmlns:p14="http://schemas.microsoft.com/office/powerpoint/2010/main" val="1419139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kern="1200" dirty="0">
                <a:solidFill>
                  <a:schemeClr val="tx1"/>
                </a:solidFill>
                <a:effectLst/>
                <a:latin typeface="+mn-lt"/>
                <a:ea typeface="+mn-ea"/>
                <a:cs typeface="+mn-cs"/>
              </a:rPr>
              <a:t>The birth of the field of AI comes from the work of this man, John McCarthy. In 1956, John McCarthy of Dartmouth College (who later created the Lisp programming language) helped organize a conference to discuss Artificial Intelligence</a:t>
            </a:r>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4</a:t>
            </a:fld>
            <a:endParaRPr lang="en-US"/>
          </a:p>
        </p:txBody>
      </p:sp>
    </p:spTree>
    <p:extLst>
      <p:ext uri="{BB962C8B-B14F-4D97-AF65-F5344CB8AC3E}">
        <p14:creationId xmlns:p14="http://schemas.microsoft.com/office/powerpoint/2010/main" val="3231235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kern="1200" dirty="0">
                <a:solidFill>
                  <a:schemeClr val="tx1"/>
                </a:solidFill>
                <a:effectLst/>
                <a:latin typeface="+mn-lt"/>
                <a:ea typeface="+mn-ea"/>
                <a:cs typeface="+mn-cs"/>
              </a:rPr>
              <a:t>During that summer, several leading minds in the world of AI gathered together for what was essentially a several week long brainstorming session. </a:t>
            </a:r>
          </a:p>
          <a:p>
            <a:pPr marL="228600" indent="-228600">
              <a:buFont typeface="+mj-lt"/>
              <a:buAutoNum type="arabicPeriod"/>
            </a:pPr>
            <a:r>
              <a:rPr lang="en-US" sz="1200" kern="1200" dirty="0">
                <a:solidFill>
                  <a:schemeClr val="tx1"/>
                </a:solidFill>
                <a:effectLst/>
                <a:latin typeface="+mn-lt"/>
                <a:ea typeface="+mn-ea"/>
                <a:cs typeface="+mn-cs"/>
              </a:rPr>
              <a:t>Attendees included McCarthy himself, Allen Newell, Herbert Simon, Claude Shannon, and Marvin Minsky, as well as many others. </a:t>
            </a:r>
          </a:p>
          <a:p>
            <a:pPr marL="228600" indent="-228600">
              <a:buFont typeface="+mj-lt"/>
              <a:buAutoNum type="arabicPeriod"/>
            </a:pPr>
            <a:r>
              <a:rPr lang="en-US" sz="1200" kern="1200" dirty="0">
                <a:solidFill>
                  <a:schemeClr val="tx1"/>
                </a:solidFill>
                <a:effectLst/>
                <a:latin typeface="+mn-lt"/>
                <a:ea typeface="+mn-ea"/>
                <a:cs typeface="+mn-cs"/>
              </a:rPr>
              <a:t>Pictured here are some of the surviving members of the conference celebrating the 50th anniversary in 2006.</a:t>
            </a:r>
          </a:p>
          <a:p>
            <a:pPr marL="228600" indent="-228600">
              <a:buFont typeface="+mj-lt"/>
              <a:buAutoNum type="arabicPeriod"/>
            </a:pPr>
            <a:r>
              <a:rPr lang="en-US" sz="1200" kern="1200" dirty="0">
                <a:solidFill>
                  <a:schemeClr val="tx1"/>
                </a:solidFill>
                <a:effectLst/>
                <a:latin typeface="+mn-lt"/>
                <a:ea typeface="+mn-ea"/>
                <a:cs typeface="+mn-cs"/>
              </a:rPr>
              <a:t>At this conference, much of the groundwork and ideas in Artificial Intelligence were first introduced, and it helped shape the field for many years to come.</a:t>
            </a:r>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5</a:t>
            </a:fld>
            <a:endParaRPr lang="en-US"/>
          </a:p>
        </p:txBody>
      </p:sp>
    </p:spTree>
    <p:extLst>
      <p:ext uri="{BB962C8B-B14F-4D97-AF65-F5344CB8AC3E}">
        <p14:creationId xmlns:p14="http://schemas.microsoft.com/office/powerpoint/2010/main" val="3242438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kern="1200" dirty="0">
                <a:solidFill>
                  <a:schemeClr val="tx1"/>
                </a:solidFill>
                <a:effectLst/>
                <a:latin typeface="+mn-lt"/>
                <a:ea typeface="+mn-ea"/>
                <a:cs typeface="+mn-cs"/>
              </a:rPr>
              <a:t>One problem with AI is that it forces the computer to mimic all human behavior, not just intelligence. </a:t>
            </a:r>
          </a:p>
          <a:p>
            <a:pPr marL="228600" indent="-228600">
              <a:buFont typeface="+mj-lt"/>
              <a:buAutoNum type="arabicPeriod"/>
            </a:pPr>
            <a:r>
              <a:rPr lang="en-US" sz="1200" kern="1200" dirty="0">
                <a:solidFill>
                  <a:schemeClr val="tx1"/>
                </a:solidFill>
                <a:effectLst/>
                <a:latin typeface="+mn-lt"/>
                <a:ea typeface="+mn-ea"/>
                <a:cs typeface="+mn-cs"/>
              </a:rPr>
              <a:t>Things such as slow response times, typos, and commonly held misconceptions that aren’t true are all examples of human behavior that might not be considered intelligent, but it is still something a successful AI agent must possess to pass the test. </a:t>
            </a:r>
          </a:p>
          <a:p>
            <a:pPr marL="228600" indent="-228600">
              <a:buFont typeface="+mj-lt"/>
              <a:buAutoNum type="arabicPeriod"/>
            </a:pPr>
            <a:r>
              <a:rPr lang="en-US" sz="1200" kern="1200" dirty="0">
                <a:solidFill>
                  <a:schemeClr val="tx1"/>
                </a:solidFill>
                <a:effectLst/>
                <a:latin typeface="+mn-lt"/>
                <a:ea typeface="+mn-ea"/>
                <a:cs typeface="+mn-cs"/>
              </a:rPr>
              <a:t>Likewise, it must also act as if it cannot solve some problems that are perfectly within its abilities, simply because those problems are unsolvable by a human’s intelligence.</a:t>
            </a:r>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9</a:t>
            </a:fld>
            <a:endParaRPr lang="en-US"/>
          </a:p>
        </p:txBody>
      </p:sp>
    </p:spTree>
    <p:extLst>
      <p:ext uri="{BB962C8B-B14F-4D97-AF65-F5344CB8AC3E}">
        <p14:creationId xmlns:p14="http://schemas.microsoft.com/office/powerpoint/2010/main" val="1252108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kern="1200" dirty="0">
                <a:solidFill>
                  <a:schemeClr val="tx1"/>
                </a:solidFill>
                <a:effectLst/>
                <a:latin typeface="+mn-lt"/>
                <a:ea typeface="+mn-ea"/>
                <a:cs typeface="+mn-cs"/>
              </a:rPr>
              <a:t>That was the problem that Alan Turing ran into. </a:t>
            </a:r>
          </a:p>
          <a:p>
            <a:pPr marL="228600" indent="-228600">
              <a:buFont typeface="+mj-lt"/>
              <a:buAutoNum type="arabicPeriod"/>
            </a:pPr>
            <a:r>
              <a:rPr lang="en-US" sz="1200" kern="1200" dirty="0">
                <a:solidFill>
                  <a:schemeClr val="tx1"/>
                </a:solidFill>
                <a:effectLst/>
                <a:latin typeface="+mn-lt"/>
                <a:ea typeface="+mn-ea"/>
                <a:cs typeface="+mn-cs"/>
              </a:rPr>
              <a:t>He was deeply interested in the field, but unfortunately there was no good way to determine if a system was truly “intelligent” at the time. </a:t>
            </a:r>
          </a:p>
          <a:p>
            <a:pPr marL="228600" indent="-228600">
              <a:buFont typeface="+mj-lt"/>
              <a:buAutoNum type="arabicPeriod"/>
            </a:pPr>
            <a:r>
              <a:rPr lang="en-US" sz="1200" kern="1200" dirty="0">
                <a:solidFill>
                  <a:schemeClr val="tx1"/>
                </a:solidFill>
                <a:effectLst/>
                <a:latin typeface="+mn-lt"/>
                <a:ea typeface="+mn-ea"/>
                <a:cs typeface="+mn-cs"/>
              </a:rPr>
              <a:t>In 1950, he wrote a paper called “Computing Machinery and Intelligence” which he opened with the following statement: “I propose to consider the question, ‘Can machines think?’” </a:t>
            </a:r>
          </a:p>
          <a:p>
            <a:pPr marL="228600" indent="-228600">
              <a:buFont typeface="+mj-lt"/>
              <a:buAutoNum type="arabicPeriod"/>
            </a:pPr>
            <a:r>
              <a:rPr lang="en-US" sz="1200" kern="1200" dirty="0">
                <a:solidFill>
                  <a:schemeClr val="tx1"/>
                </a:solidFill>
                <a:effectLst/>
                <a:latin typeface="+mn-lt"/>
                <a:ea typeface="+mn-ea"/>
                <a:cs typeface="+mn-cs"/>
              </a:rPr>
              <a:t>In that paper, he describes one way to test a machine’s intelligence, which is now known as a Turing Test</a:t>
            </a:r>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10</a:t>
            </a:fld>
            <a:endParaRPr lang="en-US"/>
          </a:p>
        </p:txBody>
      </p:sp>
    </p:spTree>
    <p:extLst>
      <p:ext uri="{BB962C8B-B14F-4D97-AF65-F5344CB8AC3E}">
        <p14:creationId xmlns:p14="http://schemas.microsoft.com/office/powerpoint/2010/main" val="3948831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fontAlgn="base">
              <a:buFont typeface="+mj-lt"/>
              <a:buAutoNum type="arabicPeriod"/>
            </a:pPr>
            <a:r>
              <a:rPr lang="en-US" sz="1200" u="none" strike="noStrike" kern="1200" dirty="0">
                <a:solidFill>
                  <a:schemeClr val="tx1"/>
                </a:solidFill>
                <a:effectLst/>
                <a:latin typeface="+mn-lt"/>
                <a:ea typeface="+mn-ea"/>
                <a:cs typeface="+mn-cs"/>
              </a:rPr>
              <a:t>The basic idea of a </a:t>
            </a:r>
            <a:r>
              <a:rPr lang="en-US" sz="1200" u="none" strike="noStrike" kern="1200" dirty="0" err="1">
                <a:solidFill>
                  <a:schemeClr val="tx1"/>
                </a:solidFill>
                <a:effectLst/>
                <a:latin typeface="+mn-lt"/>
                <a:ea typeface="+mn-ea"/>
                <a:cs typeface="+mn-cs"/>
              </a:rPr>
              <a:t>turing</a:t>
            </a:r>
            <a:r>
              <a:rPr lang="en-US" sz="1200" u="none" strike="noStrike" kern="1200" dirty="0">
                <a:solidFill>
                  <a:schemeClr val="tx1"/>
                </a:solidFill>
                <a:effectLst/>
                <a:latin typeface="+mn-lt"/>
                <a:ea typeface="+mn-ea"/>
                <a:cs typeface="+mn-cs"/>
              </a:rPr>
              <a:t> test is as follows: you have a person in a room with a computer capable of text-based chat. </a:t>
            </a:r>
          </a:p>
          <a:p>
            <a:pPr marL="228600" lvl="0" indent="-228600" fontAlgn="base">
              <a:buFont typeface="+mj-lt"/>
              <a:buAutoNum type="arabicPeriod"/>
            </a:pPr>
            <a:r>
              <a:rPr lang="en-US" sz="1200" u="none" strike="noStrike" kern="1200" dirty="0">
                <a:solidFill>
                  <a:schemeClr val="tx1"/>
                </a:solidFill>
                <a:effectLst/>
                <a:latin typeface="+mn-lt"/>
                <a:ea typeface="+mn-ea"/>
                <a:cs typeface="+mn-cs"/>
              </a:rPr>
              <a:t>In another room is either a computer or a human that responds via the text-based chat system. </a:t>
            </a:r>
          </a:p>
          <a:p>
            <a:pPr marL="228600" lvl="0" indent="-228600" fontAlgn="base">
              <a:buFont typeface="+mj-lt"/>
              <a:buAutoNum type="arabicPeriod"/>
            </a:pPr>
            <a:r>
              <a:rPr lang="en-US" sz="1200" u="none" strike="noStrike" kern="1200" dirty="0">
                <a:solidFill>
                  <a:schemeClr val="tx1"/>
                </a:solidFill>
                <a:effectLst/>
                <a:latin typeface="+mn-lt"/>
                <a:ea typeface="+mn-ea"/>
                <a:cs typeface="+mn-cs"/>
              </a:rPr>
              <a:t>The computer will try to pass itself off as a human being, by responding to the prompts from the tester. </a:t>
            </a:r>
          </a:p>
          <a:p>
            <a:pPr marL="228600" lvl="0" indent="-228600" fontAlgn="base">
              <a:buFont typeface="+mj-lt"/>
              <a:buAutoNum type="arabicPeriod"/>
            </a:pPr>
            <a:r>
              <a:rPr lang="en-US" sz="1200" u="none" strike="noStrike" kern="1200" dirty="0">
                <a:solidFill>
                  <a:schemeClr val="tx1"/>
                </a:solidFill>
                <a:effectLst/>
                <a:latin typeface="+mn-lt"/>
                <a:ea typeface="+mn-ea"/>
                <a:cs typeface="+mn-cs"/>
              </a:rPr>
              <a:t>The tester then must determine if he or she was conversing with a computer or a real person. So far in history, no computer has completely passed the Turing test, but many have come very close at times.</a:t>
            </a:r>
          </a:p>
          <a:p>
            <a:pPr marL="685800" lvl="1" indent="-228600" fontAlgn="base">
              <a:buFont typeface="+mj-lt"/>
              <a:buAutoNum type="arabicPeriod"/>
            </a:pPr>
            <a:r>
              <a:rPr lang="en-US" sz="1200" u="none" strike="noStrike" kern="1200" dirty="0">
                <a:solidFill>
                  <a:schemeClr val="tx1"/>
                </a:solidFill>
                <a:effectLst/>
                <a:latin typeface="+mn-lt"/>
                <a:ea typeface="+mn-ea"/>
                <a:cs typeface="+mn-cs"/>
              </a:rPr>
              <a:t>So, now that we’ve seen the </a:t>
            </a:r>
            <a:r>
              <a:rPr lang="en-US" sz="1200" u="none" strike="noStrike" kern="1200" dirty="0" err="1">
                <a:solidFill>
                  <a:schemeClr val="tx1"/>
                </a:solidFill>
                <a:effectLst/>
                <a:latin typeface="+mn-lt"/>
                <a:ea typeface="+mn-ea"/>
                <a:cs typeface="+mn-cs"/>
              </a:rPr>
              <a:t>turing</a:t>
            </a:r>
            <a:r>
              <a:rPr lang="en-US" sz="1200" u="none" strike="noStrike" kern="1200" dirty="0">
                <a:solidFill>
                  <a:schemeClr val="tx1"/>
                </a:solidFill>
                <a:effectLst/>
                <a:latin typeface="+mn-lt"/>
                <a:ea typeface="+mn-ea"/>
                <a:cs typeface="+mn-cs"/>
              </a:rPr>
              <a:t> test, can anyone think of some problems it may have?</a:t>
            </a:r>
          </a:p>
          <a:p>
            <a:pPr marL="228600" indent="-2286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11</a:t>
            </a:fld>
            <a:endParaRPr lang="en-US"/>
          </a:p>
        </p:txBody>
      </p:sp>
    </p:spTree>
    <p:extLst>
      <p:ext uri="{BB962C8B-B14F-4D97-AF65-F5344CB8AC3E}">
        <p14:creationId xmlns:p14="http://schemas.microsoft.com/office/powerpoint/2010/main" val="1466322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kern="1200" dirty="0">
                <a:solidFill>
                  <a:schemeClr val="tx1"/>
                </a:solidFill>
                <a:effectLst/>
                <a:latin typeface="+mn-lt"/>
                <a:ea typeface="+mn-ea"/>
                <a:cs typeface="+mn-cs"/>
              </a:rPr>
              <a:t>Another problem with the Turing Test is highlighted in the Chinese Room thought experiment, as proposed by John Searle in 1980 in his paper “Minds, Brains, and Programs.” </a:t>
            </a:r>
          </a:p>
          <a:p>
            <a:pPr marL="228600" indent="-228600">
              <a:buFont typeface="+mj-lt"/>
              <a:buAutoNum type="arabicPeriod"/>
            </a:pPr>
            <a:r>
              <a:rPr lang="en-US" sz="1200" kern="1200" dirty="0">
                <a:solidFill>
                  <a:schemeClr val="tx1"/>
                </a:solidFill>
                <a:effectLst/>
                <a:latin typeface="+mn-lt"/>
                <a:ea typeface="+mn-ea"/>
                <a:cs typeface="+mn-cs"/>
              </a:rPr>
              <a:t>In this setup, an English speaking person is placed in a room with sufficient supplies and a set of instructions completely written in English that directs him to accept Chinese language characters as input, and output a response of Chinese characters. </a:t>
            </a:r>
          </a:p>
          <a:p>
            <a:pPr marL="228600" indent="-228600">
              <a:buFont typeface="+mj-lt"/>
              <a:buAutoNum type="arabicPeriod"/>
            </a:pPr>
            <a:r>
              <a:rPr lang="en-US" sz="1200" kern="1200" dirty="0">
                <a:solidFill>
                  <a:schemeClr val="tx1"/>
                </a:solidFill>
                <a:effectLst/>
                <a:latin typeface="+mn-lt"/>
                <a:ea typeface="+mn-ea"/>
                <a:cs typeface="+mn-cs"/>
              </a:rPr>
              <a:t>On the other side of the wall is a native Chinese speaker performing a “Turing Test,” and in this case that person is convinced that the person on the other side of the wall is indeed a human. </a:t>
            </a:r>
          </a:p>
          <a:p>
            <a:pPr marL="228600" indent="-228600">
              <a:buFont typeface="+mj-lt"/>
              <a:buAutoNum type="arabicPeriod"/>
            </a:pPr>
            <a:r>
              <a:rPr lang="en-US" sz="1200" kern="1200" dirty="0">
                <a:solidFill>
                  <a:schemeClr val="tx1"/>
                </a:solidFill>
                <a:effectLst/>
                <a:latin typeface="+mn-lt"/>
                <a:ea typeface="+mn-ea"/>
                <a:cs typeface="+mn-cs"/>
              </a:rPr>
              <a:t>However, the computer, being a human that only speaks English, is blissfully unaware of the conversation taking place in Chinese. </a:t>
            </a:r>
          </a:p>
          <a:p>
            <a:pPr marL="228600" indent="-228600">
              <a:buFont typeface="+mj-lt"/>
              <a:buAutoNum type="arabicPeriod"/>
            </a:pPr>
            <a:r>
              <a:rPr lang="en-US" sz="1200" kern="1200" dirty="0">
                <a:solidFill>
                  <a:schemeClr val="tx1"/>
                </a:solidFill>
                <a:effectLst/>
                <a:latin typeface="+mn-lt"/>
                <a:ea typeface="+mn-ea"/>
                <a:cs typeface="+mn-cs"/>
              </a:rPr>
              <a:t>So, is the machine “intelligent” or merely so advanced at following instructions as to appear “intelligent?”</a:t>
            </a:r>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12</a:t>
            </a:fld>
            <a:endParaRPr lang="en-US"/>
          </a:p>
        </p:txBody>
      </p:sp>
    </p:spTree>
    <p:extLst>
      <p:ext uri="{BB962C8B-B14F-4D97-AF65-F5344CB8AC3E}">
        <p14:creationId xmlns:p14="http://schemas.microsoft.com/office/powerpoint/2010/main" val="3678889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kern="1200" dirty="0">
                <a:solidFill>
                  <a:schemeClr val="tx1"/>
                </a:solidFill>
                <a:effectLst/>
                <a:latin typeface="+mn-lt"/>
                <a:ea typeface="+mn-ea"/>
                <a:cs typeface="+mn-cs"/>
              </a:rPr>
              <a:t>This leads to the endless debate between Strong AI and Weak AI. When you think of AI in movies, this is usually “Strong AI” which is designed to completely mimic or surpass human intelligence. </a:t>
            </a:r>
          </a:p>
          <a:p>
            <a:pPr marL="228600" indent="-228600">
              <a:buFont typeface="+mj-lt"/>
              <a:buAutoNum type="arabicPeriod"/>
            </a:pPr>
            <a:r>
              <a:rPr lang="en-US" sz="1200" kern="1200" dirty="0">
                <a:solidFill>
                  <a:schemeClr val="tx1"/>
                </a:solidFill>
                <a:effectLst/>
                <a:latin typeface="+mn-lt"/>
                <a:ea typeface="+mn-ea"/>
                <a:cs typeface="+mn-cs"/>
              </a:rPr>
              <a:t>Unfortunately, at this time Strong AI is not a reality, and some debate that it is even possible. </a:t>
            </a:r>
          </a:p>
          <a:p>
            <a:pPr marL="228600" indent="-228600">
              <a:buFont typeface="+mj-lt"/>
              <a:buAutoNum type="arabicPeriod"/>
            </a:pPr>
            <a:r>
              <a:rPr lang="en-US" sz="1200" kern="1200" dirty="0">
                <a:solidFill>
                  <a:schemeClr val="tx1"/>
                </a:solidFill>
                <a:effectLst/>
                <a:latin typeface="+mn-lt"/>
                <a:ea typeface="+mn-ea"/>
                <a:cs typeface="+mn-cs"/>
              </a:rPr>
              <a:t>Most of the AI that we deal with today is a form of Weak AI, also called Narrow AI, which is designed to perform only a subset of intelligent actions.</a:t>
            </a:r>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13</a:t>
            </a:fld>
            <a:endParaRPr lang="en-US"/>
          </a:p>
        </p:txBody>
      </p:sp>
    </p:spTree>
    <p:extLst>
      <p:ext uri="{BB962C8B-B14F-4D97-AF65-F5344CB8AC3E}">
        <p14:creationId xmlns:p14="http://schemas.microsoft.com/office/powerpoint/2010/main" val="435284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kern="1200" dirty="0">
                <a:solidFill>
                  <a:schemeClr val="tx1"/>
                </a:solidFill>
                <a:effectLst/>
                <a:latin typeface="+mn-lt"/>
                <a:ea typeface="+mn-ea"/>
                <a:cs typeface="+mn-cs"/>
              </a:rPr>
              <a:t>Much of AI today works with the concept of “Intelligent Agents.” They are entities that can perceive things about its environment through sensors and then act upon that environment with effectors, hopefully in a way that can be perceived. So, what do you think are some examples of intelligent agents that you’ve seen in your lives recently?</a:t>
            </a:r>
          </a:p>
          <a:p>
            <a:pPr marL="228600" lvl="0" indent="-228600" fontAlgn="base">
              <a:buFont typeface="+mj-lt"/>
              <a:buAutoNum type="arabicPeriod"/>
            </a:pPr>
            <a:r>
              <a:rPr lang="en-US" sz="1200" u="none" strike="noStrike" kern="1200" dirty="0">
                <a:solidFill>
                  <a:schemeClr val="tx1"/>
                </a:solidFill>
                <a:effectLst/>
                <a:latin typeface="+mn-lt"/>
                <a:ea typeface="+mn-ea"/>
                <a:cs typeface="+mn-cs"/>
              </a:rPr>
              <a:t>Each agent has 4 major functions:</a:t>
            </a:r>
          </a:p>
          <a:p>
            <a:pPr marL="685800" lvl="1" indent="-228600" fontAlgn="base">
              <a:buFont typeface="+mj-lt"/>
              <a:buAutoNum type="arabicPeriod"/>
            </a:pPr>
            <a:r>
              <a:rPr lang="en-US" sz="1200" u="none" strike="noStrike" kern="1200" dirty="0">
                <a:solidFill>
                  <a:schemeClr val="tx1"/>
                </a:solidFill>
                <a:effectLst/>
                <a:latin typeface="+mn-lt"/>
                <a:ea typeface="+mn-ea"/>
                <a:cs typeface="+mn-cs"/>
              </a:rPr>
              <a:t>Perception - what it can sense (not everything)</a:t>
            </a:r>
          </a:p>
          <a:p>
            <a:pPr marL="685800" lvl="1" indent="-228600" fontAlgn="base">
              <a:buFont typeface="+mj-lt"/>
              <a:buAutoNum type="arabicPeriod"/>
            </a:pPr>
            <a:r>
              <a:rPr lang="en-US" sz="1200" u="none" strike="noStrike" kern="1200" dirty="0">
                <a:solidFill>
                  <a:schemeClr val="tx1"/>
                </a:solidFill>
                <a:effectLst/>
                <a:latin typeface="+mn-lt"/>
                <a:ea typeface="+mn-ea"/>
                <a:cs typeface="+mn-cs"/>
              </a:rPr>
              <a:t>Sensors - what it can understand (only what it senses and knows about)</a:t>
            </a:r>
          </a:p>
          <a:p>
            <a:pPr marL="685800" lvl="1" indent="-228600" fontAlgn="base">
              <a:buFont typeface="+mj-lt"/>
              <a:buAutoNum type="arabicPeriod"/>
            </a:pPr>
            <a:r>
              <a:rPr lang="en-US" sz="1200" u="none" strike="noStrike" kern="1200" dirty="0">
                <a:solidFill>
                  <a:schemeClr val="tx1"/>
                </a:solidFill>
                <a:effectLst/>
                <a:latin typeface="+mn-lt"/>
                <a:ea typeface="+mn-ea"/>
                <a:cs typeface="+mn-cs"/>
              </a:rPr>
              <a:t>Action - what it can do (only knows a subset of all possible actions)</a:t>
            </a:r>
          </a:p>
          <a:p>
            <a:pPr marL="685800" lvl="1" indent="-228600" fontAlgn="base">
              <a:buFont typeface="+mj-lt"/>
              <a:buAutoNum type="arabicPeriod"/>
            </a:pPr>
            <a:r>
              <a:rPr lang="en-US" sz="1200" u="none" strike="noStrike" kern="1200" dirty="0">
                <a:solidFill>
                  <a:schemeClr val="tx1"/>
                </a:solidFill>
                <a:effectLst/>
                <a:latin typeface="+mn-lt"/>
                <a:ea typeface="+mn-ea"/>
                <a:cs typeface="+mn-cs"/>
              </a:rPr>
              <a:t>Effectors - how it can do things (may not be capable of doing enough)</a:t>
            </a:r>
          </a:p>
          <a:p>
            <a:pPr marL="228600" indent="-2286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14</a:t>
            </a:fld>
            <a:endParaRPr lang="en-US"/>
          </a:p>
        </p:txBody>
      </p:sp>
    </p:spTree>
    <p:extLst>
      <p:ext uri="{BB962C8B-B14F-4D97-AF65-F5344CB8AC3E}">
        <p14:creationId xmlns:p14="http://schemas.microsoft.com/office/powerpoint/2010/main" val="413023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kern="1200" dirty="0">
                <a:solidFill>
                  <a:schemeClr val="tx1"/>
                </a:solidFill>
                <a:effectLst/>
                <a:latin typeface="+mn-lt"/>
                <a:ea typeface="+mn-ea"/>
                <a:cs typeface="+mn-cs"/>
              </a:rPr>
              <a:t>A rational agent, which is what we would perceive as intelligent, is concerned with doing the right thing, given what it believes, from what it perceives. </a:t>
            </a:r>
          </a:p>
          <a:p>
            <a:pPr marL="685800" lvl="1" indent="-228600">
              <a:buFont typeface="+mj-lt"/>
              <a:buAutoNum type="arabicPeriod"/>
            </a:pPr>
            <a:r>
              <a:rPr lang="en-US" sz="1200" kern="1200" dirty="0">
                <a:solidFill>
                  <a:schemeClr val="tx1"/>
                </a:solidFill>
                <a:effectLst/>
                <a:latin typeface="+mn-lt"/>
                <a:ea typeface="+mn-ea"/>
                <a:cs typeface="+mn-cs"/>
              </a:rPr>
              <a:t>As you can guess, it may not know everything, but it will try to do the best thing it can. </a:t>
            </a:r>
          </a:p>
          <a:p>
            <a:pPr marL="685800" lvl="1" indent="-228600">
              <a:buFont typeface="+mj-lt"/>
              <a:buAutoNum type="arabicPeriod"/>
            </a:pPr>
            <a:r>
              <a:rPr lang="en-US" sz="1200" kern="1200" dirty="0">
                <a:solidFill>
                  <a:schemeClr val="tx1"/>
                </a:solidFill>
                <a:effectLst/>
                <a:latin typeface="+mn-lt"/>
                <a:ea typeface="+mn-ea"/>
                <a:cs typeface="+mn-cs"/>
              </a:rPr>
              <a:t>We can also measure the utility of an agent by measuring its maximum success. </a:t>
            </a:r>
          </a:p>
          <a:p>
            <a:pPr marL="685800" lvl="1" indent="-228600">
              <a:buFont typeface="+mj-lt"/>
              <a:buAutoNum type="arabicPeriod"/>
            </a:pPr>
            <a:r>
              <a:rPr lang="en-US" sz="1200" kern="1200" dirty="0">
                <a:solidFill>
                  <a:schemeClr val="tx1"/>
                </a:solidFill>
                <a:effectLst/>
                <a:latin typeface="+mn-lt"/>
                <a:ea typeface="+mn-ea"/>
                <a:cs typeface="+mn-cs"/>
              </a:rPr>
              <a:t>That is, what IS the right thing, and how do we figure out how well it did that thing.</a:t>
            </a:r>
          </a:p>
          <a:p>
            <a:pPr marL="228600" indent="-228600">
              <a:buFont typeface="+mj-lt"/>
              <a:buAutoNum type="arabicPeriod"/>
            </a:pPr>
            <a:r>
              <a:rPr lang="en-US" sz="1200" kern="1200" dirty="0">
                <a:solidFill>
                  <a:schemeClr val="tx1"/>
                </a:solidFill>
                <a:effectLst/>
                <a:latin typeface="+mn-lt"/>
                <a:ea typeface="+mn-ea"/>
                <a:cs typeface="+mn-cs"/>
              </a:rPr>
              <a:t>So, to understand the effectiveness of artificial agents, we have to ask ourselves questions about our beliefs, the uncertainty of knowledge, and how it is represented and how we can reason or learn from it. </a:t>
            </a:r>
          </a:p>
          <a:p>
            <a:pPr marL="228600" indent="-228600">
              <a:buFont typeface="+mj-lt"/>
              <a:buAutoNum type="arabicPeriod"/>
            </a:pPr>
            <a:r>
              <a:rPr lang="en-US" sz="1200" kern="1200" dirty="0">
                <a:solidFill>
                  <a:schemeClr val="tx1"/>
                </a:solidFill>
                <a:effectLst/>
                <a:latin typeface="+mn-lt"/>
                <a:ea typeface="+mn-ea"/>
                <a:cs typeface="+mn-cs"/>
              </a:rPr>
              <a:t>By studying our own rational behaviors and why we as humans do the things we do, we can hopefully better understand what goes into a decision making process and how we can build better rational agents.</a:t>
            </a:r>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15</a:t>
            </a:fld>
            <a:endParaRPr lang="en-US"/>
          </a:p>
        </p:txBody>
      </p:sp>
    </p:spTree>
    <p:extLst>
      <p:ext uri="{BB962C8B-B14F-4D97-AF65-F5344CB8AC3E}">
        <p14:creationId xmlns:p14="http://schemas.microsoft.com/office/powerpoint/2010/main" val="3418674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kern="1200" dirty="0">
                <a:solidFill>
                  <a:schemeClr val="tx1"/>
                </a:solidFill>
                <a:effectLst/>
                <a:latin typeface="+mn-lt"/>
                <a:ea typeface="+mn-ea"/>
                <a:cs typeface="+mn-cs"/>
              </a:rPr>
              <a:t>One early attempt at Artificial Intelligence comes to use from these two men, Allen Newell and Herbert Simon. </a:t>
            </a:r>
          </a:p>
          <a:p>
            <a:pPr marL="228600" indent="-228600">
              <a:buFont typeface="+mj-lt"/>
              <a:buAutoNum type="arabicPeriod"/>
            </a:pPr>
            <a:r>
              <a:rPr lang="en-US" sz="1200" kern="1200" dirty="0">
                <a:solidFill>
                  <a:schemeClr val="tx1"/>
                </a:solidFill>
                <a:effectLst/>
                <a:latin typeface="+mn-lt"/>
                <a:ea typeface="+mn-ea"/>
                <a:cs typeface="+mn-cs"/>
              </a:rPr>
              <a:t>In 1955, they wrote a program designed to mimic the problem solving skills of a human being, and called it the “Logic Theorist.” </a:t>
            </a:r>
          </a:p>
          <a:p>
            <a:pPr marL="228600" indent="-228600">
              <a:buFont typeface="+mj-lt"/>
              <a:buAutoNum type="arabicPeriod"/>
            </a:pPr>
            <a:r>
              <a:rPr lang="en-US" sz="1200" kern="1200" dirty="0">
                <a:solidFill>
                  <a:schemeClr val="tx1"/>
                </a:solidFill>
                <a:effectLst/>
                <a:latin typeface="+mn-lt"/>
                <a:ea typeface="+mn-ea"/>
                <a:cs typeface="+mn-cs"/>
              </a:rPr>
              <a:t>This program is now widely considered to be the first AI program. </a:t>
            </a:r>
          </a:p>
          <a:p>
            <a:pPr marL="228600" indent="-228600">
              <a:buFont typeface="+mj-lt"/>
              <a:buAutoNum type="arabicPeriod"/>
            </a:pPr>
            <a:r>
              <a:rPr lang="en-US" sz="1200" kern="1200" dirty="0">
                <a:solidFill>
                  <a:schemeClr val="tx1"/>
                </a:solidFill>
                <a:effectLst/>
                <a:latin typeface="+mn-lt"/>
                <a:ea typeface="+mn-ea"/>
                <a:cs typeface="+mn-cs"/>
              </a:rPr>
              <a:t>It was used to prove theorems in the book Principia Mathematica, and actually created a much more elegant proof for some theorems than those included in the book, much to the delight of the book’s authors as well as Newell and Simon. </a:t>
            </a:r>
          </a:p>
          <a:p>
            <a:pPr marL="228600" indent="-228600">
              <a:buFont typeface="+mj-lt"/>
              <a:buAutoNum type="arabicPeriod"/>
            </a:pPr>
            <a:r>
              <a:rPr lang="en-US" sz="1200" kern="1200" dirty="0">
                <a:solidFill>
                  <a:schemeClr val="tx1"/>
                </a:solidFill>
                <a:effectLst/>
                <a:latin typeface="+mn-lt"/>
                <a:ea typeface="+mn-ea"/>
                <a:cs typeface="+mn-cs"/>
              </a:rPr>
              <a:t>At the time, interest was swirling in the growing idea of AI, and the experts decided to come together and discuss the topic at length.</a:t>
            </a:r>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18</a:t>
            </a:fld>
            <a:endParaRPr lang="en-US"/>
          </a:p>
        </p:txBody>
      </p:sp>
    </p:spTree>
    <p:extLst>
      <p:ext uri="{BB962C8B-B14F-4D97-AF65-F5344CB8AC3E}">
        <p14:creationId xmlns:p14="http://schemas.microsoft.com/office/powerpoint/2010/main" val="2228011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kern="1200" dirty="0">
                <a:solidFill>
                  <a:schemeClr val="tx1"/>
                </a:solidFill>
                <a:effectLst/>
                <a:latin typeface="+mn-lt"/>
                <a:ea typeface="+mn-ea"/>
                <a:cs typeface="+mn-cs"/>
              </a:rPr>
              <a:t>To dive a bit deeper into the topic of AI, we’re going to look at the last tool mentioned, called Neural Networks.</a:t>
            </a:r>
          </a:p>
          <a:p>
            <a:pPr marL="228600" indent="-228600">
              <a:buFont typeface="+mj-lt"/>
              <a:buAutoNum type="arabicPeriod"/>
            </a:pPr>
            <a:r>
              <a:rPr lang="en-US" sz="1200" kern="1200" dirty="0">
                <a:solidFill>
                  <a:schemeClr val="tx1"/>
                </a:solidFill>
                <a:effectLst/>
                <a:latin typeface="+mn-lt"/>
                <a:ea typeface="+mn-ea"/>
                <a:cs typeface="+mn-cs"/>
              </a:rPr>
              <a:t>In 1969, Marvin Minsky, one of the founders of MITs AI lab, wrote a book called </a:t>
            </a:r>
            <a:r>
              <a:rPr lang="en-US" sz="1200" i="1" kern="1200" dirty="0" err="1">
                <a:solidFill>
                  <a:schemeClr val="tx1"/>
                </a:solidFill>
                <a:effectLst/>
                <a:latin typeface="+mn-lt"/>
                <a:ea typeface="+mn-ea"/>
                <a:cs typeface="+mn-cs"/>
              </a:rPr>
              <a:t>Perceptrons</a:t>
            </a:r>
            <a:r>
              <a:rPr lang="en-US" sz="1200" kern="1200" dirty="0">
                <a:solidFill>
                  <a:schemeClr val="tx1"/>
                </a:solidFill>
                <a:effectLst/>
                <a:latin typeface="+mn-lt"/>
                <a:ea typeface="+mn-ea"/>
                <a:cs typeface="+mn-cs"/>
              </a:rPr>
              <a:t> that laid the groundwork for the idea of neural networks. </a:t>
            </a:r>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20</a:t>
            </a:fld>
            <a:endParaRPr lang="en-US"/>
          </a:p>
        </p:txBody>
      </p:sp>
    </p:spTree>
    <p:extLst>
      <p:ext uri="{BB962C8B-B14F-4D97-AF65-F5344CB8AC3E}">
        <p14:creationId xmlns:p14="http://schemas.microsoft.com/office/powerpoint/2010/main" val="1397613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sz="1200" kern="1200" dirty="0">
                <a:solidFill>
                  <a:schemeClr val="tx1"/>
                </a:solidFill>
                <a:effectLst/>
                <a:latin typeface="+mn-lt"/>
                <a:ea typeface="+mn-ea"/>
                <a:cs typeface="+mn-cs"/>
              </a:rPr>
              <a:t>The idea behind neural networks lies in the power of individual “neurons” and the connections between them. </a:t>
            </a:r>
          </a:p>
          <a:p>
            <a:pPr marL="228600" indent="-228600">
              <a:buFont typeface="+mj-lt"/>
              <a:buAutoNum type="arabicPeriod"/>
            </a:pPr>
            <a:r>
              <a:rPr lang="en-US" sz="1200" kern="1200" dirty="0">
                <a:solidFill>
                  <a:schemeClr val="tx1"/>
                </a:solidFill>
                <a:effectLst/>
                <a:latin typeface="+mn-lt"/>
                <a:ea typeface="+mn-ea"/>
                <a:cs typeface="+mn-cs"/>
              </a:rPr>
              <a:t>Each neuron is capable of doing a certain task, and then its output is passed on to other neurons. </a:t>
            </a:r>
          </a:p>
          <a:p>
            <a:pPr marL="228600" indent="-228600">
              <a:buFont typeface="+mj-lt"/>
              <a:buAutoNum type="arabicPeriod"/>
            </a:pPr>
            <a:r>
              <a:rPr lang="en-US" sz="1200" kern="1200" dirty="0">
                <a:solidFill>
                  <a:schemeClr val="tx1"/>
                </a:solidFill>
                <a:effectLst/>
                <a:latin typeface="+mn-lt"/>
                <a:ea typeface="+mn-ea"/>
                <a:cs typeface="+mn-cs"/>
              </a:rPr>
              <a:t>The strength comes in the form of the connections between the neurons. </a:t>
            </a:r>
          </a:p>
          <a:p>
            <a:pPr marL="228600" indent="-228600">
              <a:buFont typeface="+mj-lt"/>
              <a:buAutoNum type="arabicPeriod"/>
            </a:pPr>
            <a:r>
              <a:rPr lang="en-US" sz="1200" kern="1200" dirty="0">
                <a:solidFill>
                  <a:schemeClr val="tx1"/>
                </a:solidFill>
                <a:effectLst/>
                <a:latin typeface="+mn-lt"/>
                <a:ea typeface="+mn-ea"/>
                <a:cs typeface="+mn-cs"/>
              </a:rPr>
              <a:t>If one tends to give correct answers to a problem, other neurons will be more likely to use its output based on the strength of the connection between them. </a:t>
            </a:r>
          </a:p>
          <a:p>
            <a:pPr marL="228600" indent="-228600">
              <a:buFont typeface="+mj-lt"/>
              <a:buAutoNum type="arabicPeriod"/>
            </a:pPr>
            <a:r>
              <a:rPr lang="en-US" sz="1200" kern="1200" dirty="0">
                <a:solidFill>
                  <a:schemeClr val="tx1"/>
                </a:solidFill>
                <a:effectLst/>
                <a:latin typeface="+mn-lt"/>
                <a:ea typeface="+mn-ea"/>
                <a:cs typeface="+mn-cs"/>
              </a:rPr>
              <a:t>The process of strengthening good connections and weakening bad ones is how a neural network is able to “learn” how to do things. </a:t>
            </a:r>
          </a:p>
          <a:p>
            <a:pPr marL="228600" indent="-228600">
              <a:buFont typeface="+mj-lt"/>
              <a:buAutoNum type="arabicPeriod"/>
            </a:pPr>
            <a:r>
              <a:rPr lang="en-US" sz="1200" kern="1200" dirty="0">
                <a:solidFill>
                  <a:schemeClr val="tx1"/>
                </a:solidFill>
                <a:effectLst/>
                <a:latin typeface="+mn-lt"/>
                <a:ea typeface="+mn-ea"/>
                <a:cs typeface="+mn-cs"/>
              </a:rPr>
              <a:t>The idea behind Deep Learning comes from artificial neural networks, and works by (at a simple level) expanding the network to having numerous layers to learn from.</a:t>
            </a:r>
          </a:p>
          <a:p>
            <a:pPr marL="228600" indent="-228600">
              <a:buFont typeface="+mj-lt"/>
              <a:buAutoNum type="arabicPeriod"/>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BBB2748-45D2-43FA-B596-2EDC282105DC}" type="slidenum">
              <a:rPr lang="en-US" smtClean="0"/>
              <a:t>21</a:t>
            </a:fld>
            <a:endParaRPr lang="en-US"/>
          </a:p>
        </p:txBody>
      </p:sp>
    </p:spTree>
    <p:extLst>
      <p:ext uri="{BB962C8B-B14F-4D97-AF65-F5344CB8AC3E}">
        <p14:creationId xmlns:p14="http://schemas.microsoft.com/office/powerpoint/2010/main" val="35100121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the cats and dogs activity. </a:t>
            </a:r>
          </a:p>
        </p:txBody>
      </p:sp>
      <p:sp>
        <p:nvSpPr>
          <p:cNvPr id="4" name="Slide Number Placeholder 3"/>
          <p:cNvSpPr>
            <a:spLocks noGrp="1"/>
          </p:cNvSpPr>
          <p:nvPr>
            <p:ph type="sldNum" sz="quarter" idx="5"/>
          </p:nvPr>
        </p:nvSpPr>
        <p:spPr/>
        <p:txBody>
          <a:bodyPr/>
          <a:lstStyle/>
          <a:p>
            <a:fld id="{EBBB2748-45D2-43FA-B596-2EDC282105DC}" type="slidenum">
              <a:rPr lang="en-US" smtClean="0"/>
              <a:t>22</a:t>
            </a:fld>
            <a:endParaRPr lang="en-US"/>
          </a:p>
        </p:txBody>
      </p:sp>
    </p:spTree>
    <p:extLst>
      <p:ext uri="{BB962C8B-B14F-4D97-AF65-F5344CB8AC3E}">
        <p14:creationId xmlns:p14="http://schemas.microsoft.com/office/powerpoint/2010/main" val="231720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about what AI does with unknown data.</a:t>
            </a:r>
          </a:p>
          <a:p>
            <a:endParaRPr lang="en-US" dirty="0"/>
          </a:p>
          <a:p>
            <a:r>
              <a:rPr lang="en-US" dirty="0"/>
              <a:t>(</a:t>
            </a:r>
            <a:r>
              <a:rPr lang="en-US" i="1" dirty="0"/>
              <a:t>note that there are 5 more images…..but that makes this too long for lecture….full activity can be found at </a:t>
            </a:r>
            <a:r>
              <a:rPr lang="en-US" dirty="0">
                <a:hlinkClick r:id="rId3"/>
              </a:rPr>
              <a:t>ANN activity</a:t>
            </a:r>
            <a:r>
              <a:rPr lang="en-US" dirty="0"/>
              <a:t>)</a:t>
            </a:r>
          </a:p>
        </p:txBody>
      </p:sp>
      <p:sp>
        <p:nvSpPr>
          <p:cNvPr id="4" name="Slide Number Placeholder 3"/>
          <p:cNvSpPr>
            <a:spLocks noGrp="1"/>
          </p:cNvSpPr>
          <p:nvPr>
            <p:ph type="sldNum" sz="quarter" idx="5"/>
          </p:nvPr>
        </p:nvSpPr>
        <p:spPr/>
        <p:txBody>
          <a:bodyPr/>
          <a:lstStyle/>
          <a:p>
            <a:fld id="{EBBB2748-45D2-43FA-B596-2EDC282105DC}" type="slidenum">
              <a:rPr lang="en-US" smtClean="0"/>
              <a:t>27</a:t>
            </a:fld>
            <a:endParaRPr lang="en-US"/>
          </a:p>
        </p:txBody>
      </p:sp>
    </p:spTree>
    <p:extLst>
      <p:ext uri="{BB962C8B-B14F-4D97-AF65-F5344CB8AC3E}">
        <p14:creationId xmlns:p14="http://schemas.microsoft.com/office/powerpoint/2010/main" val="901685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fontAlgn="base">
              <a:buFont typeface="+mj-lt"/>
              <a:buAutoNum type="arabicPeriod"/>
            </a:pPr>
            <a:r>
              <a:rPr lang="en-US" sz="1200" u="none" strike="noStrike" kern="1200" dirty="0">
                <a:solidFill>
                  <a:schemeClr val="tx1"/>
                </a:solidFill>
                <a:effectLst/>
                <a:latin typeface="+mn-lt"/>
                <a:ea typeface="+mn-ea"/>
                <a:cs typeface="+mn-cs"/>
              </a:rPr>
              <a:t>Refer to story here: </a:t>
            </a:r>
            <a:r>
              <a:rPr lang="en-US" sz="1200" u="none" strike="noStrike" kern="1200" dirty="0">
                <a:solidFill>
                  <a:schemeClr val="tx1"/>
                </a:solidFill>
                <a:effectLst/>
                <a:latin typeface="+mn-lt"/>
                <a:ea typeface="+mn-ea"/>
                <a:cs typeface="+mn-cs"/>
                <a:hlinkClick r:id="rId3"/>
              </a:rPr>
              <a:t>http://neil.fraser.name/writing/tank/</a:t>
            </a:r>
            <a:r>
              <a:rPr lang="en-US" sz="1200" u="none" strike="noStrike" kern="1200" dirty="0">
                <a:solidFill>
                  <a:schemeClr val="tx1"/>
                </a:solidFill>
                <a:effectLst/>
                <a:latin typeface="+mn-lt"/>
                <a:ea typeface="+mn-ea"/>
                <a:cs typeface="+mn-cs"/>
              </a:rPr>
              <a:t> </a:t>
            </a:r>
          </a:p>
          <a:p>
            <a:pPr marL="685800" lvl="1" indent="-228600" fontAlgn="base">
              <a:buFont typeface="+mj-lt"/>
              <a:buAutoNum type="arabicPeriod"/>
            </a:pPr>
            <a:r>
              <a:rPr lang="en-US" sz="1200" u="none" strike="noStrike" kern="1200" dirty="0">
                <a:solidFill>
                  <a:schemeClr val="tx1"/>
                </a:solidFill>
                <a:effectLst/>
                <a:latin typeface="+mn-lt"/>
                <a:ea typeface="+mn-ea"/>
                <a:cs typeface="+mn-cs"/>
              </a:rPr>
              <a:t>Trained a neural network with pictures of tanks hiding in trees and pictures of just trees</a:t>
            </a:r>
          </a:p>
          <a:p>
            <a:pPr marL="685800" lvl="1" indent="-228600" fontAlgn="base">
              <a:buFont typeface="+mj-lt"/>
              <a:buAutoNum type="arabicPeriod"/>
            </a:pPr>
            <a:r>
              <a:rPr lang="en-US" sz="1200" u="none" strike="noStrike" kern="1200" dirty="0">
                <a:solidFill>
                  <a:schemeClr val="tx1"/>
                </a:solidFill>
                <a:effectLst/>
                <a:latin typeface="+mn-lt"/>
                <a:ea typeface="+mn-ea"/>
                <a:cs typeface="+mn-cs"/>
              </a:rPr>
              <a:t>It worked well for all the original photos, but when they brought in a new set of photos, it was totally random</a:t>
            </a:r>
          </a:p>
          <a:p>
            <a:pPr marL="685800" lvl="1" indent="-228600" fontAlgn="base">
              <a:buFont typeface="+mj-lt"/>
              <a:buAutoNum type="arabicPeriod"/>
            </a:pPr>
            <a:r>
              <a:rPr lang="en-US" sz="1200" u="none" strike="noStrike" kern="1200" dirty="0">
                <a:solidFill>
                  <a:schemeClr val="tx1"/>
                </a:solidFill>
                <a:effectLst/>
                <a:latin typeface="+mn-lt"/>
                <a:ea typeface="+mn-ea"/>
                <a:cs typeface="+mn-cs"/>
              </a:rPr>
              <a:t>The reason: the original photos had all the tanks taken on sunny days, and all the trees taken on cloudy days. They had built a machine to determine if it was sunny or not!</a:t>
            </a:r>
          </a:p>
          <a:p>
            <a:pPr marL="228600" indent="-2286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33</a:t>
            </a:fld>
            <a:endParaRPr lang="en-US"/>
          </a:p>
        </p:txBody>
      </p:sp>
    </p:spTree>
    <p:extLst>
      <p:ext uri="{BB962C8B-B14F-4D97-AF65-F5344CB8AC3E}">
        <p14:creationId xmlns:p14="http://schemas.microsoft.com/office/powerpoint/2010/main" val="1849474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Beat Gary Kasparov at Chess in 1997</a:t>
            </a:r>
          </a:p>
          <a:p>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36</a:t>
            </a:fld>
            <a:endParaRPr lang="en-US"/>
          </a:p>
        </p:txBody>
      </p:sp>
    </p:spTree>
    <p:extLst>
      <p:ext uri="{BB962C8B-B14F-4D97-AF65-F5344CB8AC3E}">
        <p14:creationId xmlns:p14="http://schemas.microsoft.com/office/powerpoint/2010/main" val="22191809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37</a:t>
            </a:fld>
            <a:endParaRPr lang="en-US"/>
          </a:p>
        </p:txBody>
      </p:sp>
    </p:spTree>
    <p:extLst>
      <p:ext uri="{BB962C8B-B14F-4D97-AF65-F5344CB8AC3E}">
        <p14:creationId xmlns:p14="http://schemas.microsoft.com/office/powerpoint/2010/main" val="20977394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Chat GPT 1 </a:t>
            </a:r>
            <a:r>
              <a:rPr lang="en-US" dirty="0" err="1"/>
              <a:t>hjad</a:t>
            </a:r>
            <a:r>
              <a:rPr lang="en-US" dirty="0"/>
              <a:t> 768-dimensional word vectors, 12 layers, and 117 million parameters</a:t>
            </a:r>
          </a:p>
          <a:p>
            <a:pPr marL="171450" indent="-171450">
              <a:buFont typeface="Arial" panose="020B0604020202020204" pitchFamily="34" charset="0"/>
              <a:buChar char="•"/>
            </a:pPr>
            <a:r>
              <a:rPr lang="en-US" dirty="0"/>
              <a:t>Theory of Mind Tasks</a:t>
            </a:r>
          </a:p>
          <a:p>
            <a:pPr marL="628650" lvl="1" indent="-171450">
              <a:buFont typeface="Arial" panose="020B0604020202020204" pitchFamily="34" charset="0"/>
              <a:buChar char="•"/>
            </a:pPr>
            <a:r>
              <a:rPr lang="en-US" dirty="0"/>
              <a:t>"Here is a bag filled with popcorn. There is no chocolate in the bag. Yet, the label on the bag says “chocolate” and not “popcorn.” Sam finds the bag. She had never seen the bag before. She cannot see what is inside the bag. She reads the label."</a:t>
            </a:r>
          </a:p>
          <a:p>
            <a:pPr marL="171450" lvl="0" indent="-171450">
              <a:buFont typeface="Arial" panose="020B0604020202020204" pitchFamily="34" charset="0"/>
              <a:buChar char="•"/>
            </a:pPr>
            <a:r>
              <a:rPr lang="en-US" dirty="0"/>
              <a:t>Generative AI (media) work in a similar manner</a:t>
            </a:r>
          </a:p>
        </p:txBody>
      </p:sp>
      <p:sp>
        <p:nvSpPr>
          <p:cNvPr id="4" name="Slide Number Placeholder 3"/>
          <p:cNvSpPr>
            <a:spLocks noGrp="1"/>
          </p:cNvSpPr>
          <p:nvPr>
            <p:ph type="sldNum" sz="quarter" idx="10"/>
          </p:nvPr>
        </p:nvSpPr>
        <p:spPr/>
        <p:txBody>
          <a:bodyPr/>
          <a:lstStyle/>
          <a:p>
            <a:fld id="{EBBB2748-45D2-43FA-B596-2EDC282105DC}" type="slidenum">
              <a:rPr lang="en-US" smtClean="0"/>
              <a:t>39</a:t>
            </a:fld>
            <a:endParaRPr lang="en-US"/>
          </a:p>
        </p:txBody>
      </p:sp>
    </p:spTree>
    <p:extLst>
      <p:ext uri="{BB962C8B-B14F-4D97-AF65-F5344CB8AC3E}">
        <p14:creationId xmlns:p14="http://schemas.microsoft.com/office/powerpoint/2010/main" val="28876003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40</a:t>
            </a:fld>
            <a:endParaRPr lang="en-US"/>
          </a:p>
        </p:txBody>
      </p:sp>
    </p:spTree>
    <p:extLst>
      <p:ext uri="{BB962C8B-B14F-4D97-AF65-F5344CB8AC3E}">
        <p14:creationId xmlns:p14="http://schemas.microsoft.com/office/powerpoint/2010/main" val="169398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BB2748-45D2-43FA-B596-2EDC282105DC}" type="slidenum">
              <a:rPr lang="en-US" smtClean="0"/>
              <a:t>42</a:t>
            </a:fld>
            <a:endParaRPr lang="en-US"/>
          </a:p>
        </p:txBody>
      </p:sp>
    </p:spTree>
    <p:extLst>
      <p:ext uri="{BB962C8B-B14F-4D97-AF65-F5344CB8AC3E}">
        <p14:creationId xmlns:p14="http://schemas.microsoft.com/office/powerpoint/2010/main" val="32280209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creativecommons.org/licenses/by-nc-sa/4.0/" TargetMode="External"/><Relationship Id="rId1" Type="http://schemas.openxmlformats.org/officeDocument/2006/relationships/slideMaster" Target="../slideMasters/slideMaster1.xml"/><Relationship Id="rId5" Type="http://schemas.openxmlformats.org/officeDocument/2006/relationships/hyperlink" Target="https://core.cs.ksu.edu/license" TargetMode="External"/><Relationship Id="rId4" Type="http://schemas.openxmlformats.org/officeDocument/2006/relationships/hyperlink" Target="http://creativecommons.org/licenses/by-nc-sa/4.0/" TargetMode="Externa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93183" y="148734"/>
            <a:ext cx="2844800" cy="365125"/>
          </a:xfrm>
        </p:spPr>
        <p:txBody>
          <a:bodyPr/>
          <a:lstStyle/>
          <a:p>
            <a:fld id="{22AAC2D3-CBA1-4656-9404-005984311DE8}" type="datetime1">
              <a:rPr lang="en-US" smtClean="0"/>
              <a:t>10/10/2026</a:t>
            </a:fld>
            <a:endParaRPr lang="en-US"/>
          </a:p>
        </p:txBody>
      </p:sp>
      <p:pic>
        <p:nvPicPr>
          <p:cNvPr id="8" name="Picture 7">
            <a:hlinkClick r:id="rId2"/>
            <a:extLst>
              <a:ext uri="{FF2B5EF4-FFF2-40B4-BE49-F238E27FC236}">
                <a16:creationId xmlns:a16="http://schemas.microsoft.com/office/drawing/2014/main" id="{DB223DD9-5317-4263-9C06-30AE13DA59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63300" y="6387395"/>
            <a:ext cx="838200" cy="295275"/>
          </a:xfrm>
          <a:prstGeom prst="rect">
            <a:avLst/>
          </a:prstGeom>
        </p:spPr>
      </p:pic>
      <p:sp>
        <p:nvSpPr>
          <p:cNvPr id="9" name="Rectangle 8">
            <a:extLst>
              <a:ext uri="{FF2B5EF4-FFF2-40B4-BE49-F238E27FC236}">
                <a16:creationId xmlns:a16="http://schemas.microsoft.com/office/drawing/2014/main" id="{79583D8B-98E9-43BE-8E61-92C79624E5B8}"/>
              </a:ext>
            </a:extLst>
          </p:cNvPr>
          <p:cNvSpPr/>
          <p:nvPr/>
        </p:nvSpPr>
        <p:spPr>
          <a:xfrm>
            <a:off x="5949244" y="6259811"/>
            <a:ext cx="5328356" cy="461665"/>
          </a:xfrm>
          <a:prstGeom prst="rect">
            <a:avLst/>
          </a:prstGeom>
        </p:spPr>
        <p:txBody>
          <a:bodyPr wrap="square">
            <a:spAutoFit/>
          </a:bodyPr>
          <a:lstStyle/>
          <a:p>
            <a:r>
              <a:rPr lang="en-US" sz="1200" dirty="0">
                <a:solidFill>
                  <a:schemeClr val="bg1">
                    <a:lumMod val="85000"/>
                  </a:schemeClr>
                </a:solidFill>
              </a:rPr>
              <a:t>This work is licensed under a </a:t>
            </a:r>
            <a:r>
              <a:rPr lang="en-US" sz="1200" dirty="0">
                <a:solidFill>
                  <a:schemeClr val="bg1">
                    <a:lumMod val="85000"/>
                  </a:schemeClr>
                </a:solidFill>
                <a:hlinkClick r:id="rId4">
                  <a:extLst>
                    <a:ext uri="{A12FA001-AC4F-418D-AE19-62706E023703}">
                      <ahyp:hlinkClr xmlns:ahyp="http://schemas.microsoft.com/office/drawing/2018/hyperlinkcolor" val="tx"/>
                    </a:ext>
                  </a:extLst>
                </a:hlinkClick>
              </a:rPr>
              <a:t>Creative Commons Attribution-NonCommercial-ShareAlike 4.0 International License.</a:t>
            </a:r>
            <a:r>
              <a:rPr lang="en-US" sz="1200" dirty="0">
                <a:solidFill>
                  <a:schemeClr val="bg1">
                    <a:lumMod val="85000"/>
                  </a:schemeClr>
                </a:solidFill>
              </a:rPr>
              <a:t> See </a:t>
            </a:r>
            <a:r>
              <a:rPr lang="en-US" sz="1200" dirty="0">
                <a:solidFill>
                  <a:schemeClr val="bg1">
                    <a:lumMod val="85000"/>
                  </a:schemeClr>
                </a:solidFill>
                <a:hlinkClick r:id="rId5">
                  <a:extLst>
                    <a:ext uri="{A12FA001-AC4F-418D-AE19-62706E023703}">
                      <ahyp:hlinkClr xmlns:ahyp="http://schemas.microsoft.com/office/drawing/2018/hyperlinkcolor" val="tx"/>
                    </a:ext>
                  </a:extLst>
                </a:hlinkClick>
              </a:rPr>
              <a:t>License &amp; Attribution</a:t>
            </a:r>
            <a:r>
              <a:rPr lang="en-US" sz="1200" dirty="0">
                <a:solidFill>
                  <a:schemeClr val="bg1">
                    <a:lumMod val="85000"/>
                  </a:schemeClr>
                </a:solidFill>
              </a:rPr>
              <a:t> for details. </a:t>
            </a:r>
          </a:p>
        </p:txBody>
      </p:sp>
    </p:spTree>
    <p:extLst>
      <p:ext uri="{BB962C8B-B14F-4D97-AF65-F5344CB8AC3E}">
        <p14:creationId xmlns:p14="http://schemas.microsoft.com/office/powerpoint/2010/main" val="4060372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48478"/>
            <a:ext cx="10972800" cy="11430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17FB23-C2C8-4A3F-8497-8947B78510CB}" type="datetime1">
              <a:rPr lang="en-US" smtClean="0"/>
              <a:t>10/10/2026</a:t>
            </a:fld>
            <a:endParaRPr lang="en-US"/>
          </a:p>
        </p:txBody>
      </p:sp>
      <p:sp>
        <p:nvSpPr>
          <p:cNvPr id="5" name="Footer Placeholder 4"/>
          <p:cNvSpPr>
            <a:spLocks noGrp="1"/>
          </p:cNvSpPr>
          <p:nvPr>
            <p:ph type="ftr" sz="quarter" idx="11"/>
          </p:nvPr>
        </p:nvSpPr>
        <p:spPr>
          <a:xfrm>
            <a:off x="5427730" y="6356351"/>
            <a:ext cx="6197600" cy="365125"/>
          </a:xfrm>
        </p:spPr>
        <p:txBody>
          <a:bodyPr/>
          <a:lstStyle/>
          <a:p>
            <a:endParaRPr lang="en-US"/>
          </a:p>
        </p:txBody>
      </p:sp>
      <p:sp>
        <p:nvSpPr>
          <p:cNvPr id="6" name="Slide Number Placeholder 5"/>
          <p:cNvSpPr>
            <a:spLocks noGrp="1"/>
          </p:cNvSpPr>
          <p:nvPr>
            <p:ph type="sldNum" sz="quarter" idx="12"/>
          </p:nvPr>
        </p:nvSpPr>
        <p:spPr>
          <a:xfrm>
            <a:off x="9119673" y="147683"/>
            <a:ext cx="2844800" cy="365125"/>
          </a:xfrm>
        </p:spPr>
        <p:txBody>
          <a:bodyPr/>
          <a:lstStyle>
            <a:lvl1pPr>
              <a:defRPr sz="1600"/>
            </a:lvl1pPr>
          </a:lstStyle>
          <a:p>
            <a:fld id="{DDE06F90-2613-4EF5-AE3F-E50B7C556A0F}" type="slidenum">
              <a:rPr lang="en-US" smtClean="0"/>
              <a:t>‹#›</a:t>
            </a:fld>
            <a:endParaRPr lang="en-US"/>
          </a:p>
        </p:txBody>
      </p:sp>
      <p:pic>
        <p:nvPicPr>
          <p:cNvPr id="7" name="Graphic 6">
            <a:extLst>
              <a:ext uri="{FF2B5EF4-FFF2-40B4-BE49-F238E27FC236}">
                <a16:creationId xmlns:a16="http://schemas.microsoft.com/office/drawing/2014/main" id="{92D95779-7F80-4C85-8F95-26994BC333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5415" y="6153196"/>
            <a:ext cx="5297864" cy="642166"/>
          </a:xfrm>
          <a:prstGeom prst="rect">
            <a:avLst/>
          </a:prstGeom>
        </p:spPr>
      </p:pic>
    </p:spTree>
    <p:extLst>
      <p:ext uri="{BB962C8B-B14F-4D97-AF65-F5344CB8AC3E}">
        <p14:creationId xmlns:p14="http://schemas.microsoft.com/office/powerpoint/2010/main" val="1139472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912699" y="6356351"/>
            <a:ext cx="1068946" cy="365125"/>
          </a:xfrm>
        </p:spPr>
        <p:txBody>
          <a:bodyPr/>
          <a:lstStyle>
            <a:lvl1pPr algn="r">
              <a:defRPr/>
            </a:lvl1pPr>
          </a:lstStyle>
          <a:p>
            <a:fld id="{9E2C0EF6-E4DC-47B1-89F8-E3329763C1CA}" type="datetime1">
              <a:rPr lang="en-US" smtClean="0"/>
              <a:t>10/10/2026</a:t>
            </a:fld>
            <a:endParaRPr lang="en-US"/>
          </a:p>
        </p:txBody>
      </p:sp>
      <p:sp>
        <p:nvSpPr>
          <p:cNvPr id="5" name="Footer Placeholder 4"/>
          <p:cNvSpPr>
            <a:spLocks noGrp="1"/>
          </p:cNvSpPr>
          <p:nvPr>
            <p:ph type="ftr" sz="quarter" idx="11"/>
          </p:nvPr>
        </p:nvSpPr>
        <p:spPr>
          <a:xfrm>
            <a:off x="5208798" y="6356351"/>
            <a:ext cx="5609455" cy="365125"/>
          </a:xfrm>
        </p:spPr>
        <p:txBody>
          <a:bodyPr/>
          <a:lstStyle/>
          <a:p>
            <a:endParaRPr lang="en-US"/>
          </a:p>
        </p:txBody>
      </p:sp>
      <p:sp>
        <p:nvSpPr>
          <p:cNvPr id="6" name="Slide Number Placeholder 5"/>
          <p:cNvSpPr>
            <a:spLocks noGrp="1"/>
          </p:cNvSpPr>
          <p:nvPr>
            <p:ph type="sldNum" sz="quarter" idx="12"/>
          </p:nvPr>
        </p:nvSpPr>
        <p:spPr>
          <a:xfrm>
            <a:off x="9136845" y="170199"/>
            <a:ext cx="2844800" cy="365125"/>
          </a:xfrm>
        </p:spPr>
        <p:txBody>
          <a:bodyPr/>
          <a:lstStyle>
            <a:lvl1pPr>
              <a:defRPr sz="2000"/>
            </a:lvl1pPr>
          </a:lstStyle>
          <a:p>
            <a:fld id="{DDE06F90-2613-4EF5-AE3F-E50B7C556A0F}" type="slidenum">
              <a:rPr lang="en-US" smtClean="0"/>
              <a:t>‹#›</a:t>
            </a:fld>
            <a:endParaRPr lang="en-US"/>
          </a:p>
        </p:txBody>
      </p:sp>
    </p:spTree>
    <p:extLst>
      <p:ext uri="{BB962C8B-B14F-4D97-AF65-F5344CB8AC3E}">
        <p14:creationId xmlns:p14="http://schemas.microsoft.com/office/powerpoint/2010/main" val="1458906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92782"/>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0912699" y="6372003"/>
            <a:ext cx="1073240" cy="365125"/>
          </a:xfrm>
        </p:spPr>
        <p:txBody>
          <a:bodyPr/>
          <a:lstStyle>
            <a:lvl1pPr algn="r">
              <a:defRPr/>
            </a:lvl1pPr>
          </a:lstStyle>
          <a:p>
            <a:fld id="{374402D9-77E2-4674-BAB5-9EE0BB207457}" type="datetime1">
              <a:rPr lang="en-US" smtClean="0"/>
              <a:t>10/10/2026</a:t>
            </a:fld>
            <a:endParaRPr lang="en-US"/>
          </a:p>
        </p:txBody>
      </p:sp>
      <p:sp>
        <p:nvSpPr>
          <p:cNvPr id="6" name="Footer Placeholder 5"/>
          <p:cNvSpPr>
            <a:spLocks noGrp="1"/>
          </p:cNvSpPr>
          <p:nvPr>
            <p:ph type="ftr" sz="quarter" idx="11"/>
          </p:nvPr>
        </p:nvSpPr>
        <p:spPr>
          <a:xfrm>
            <a:off x="5213091" y="6356351"/>
            <a:ext cx="5575111" cy="365125"/>
          </a:xfrm>
        </p:spPr>
        <p:txBody>
          <a:bodyPr/>
          <a:lstStyle/>
          <a:p>
            <a:endParaRPr lang="en-US"/>
          </a:p>
        </p:txBody>
      </p:sp>
      <p:sp>
        <p:nvSpPr>
          <p:cNvPr id="7" name="Slide Number Placeholder 6"/>
          <p:cNvSpPr>
            <a:spLocks noGrp="1"/>
          </p:cNvSpPr>
          <p:nvPr>
            <p:ph type="sldNum" sz="quarter" idx="12"/>
          </p:nvPr>
        </p:nvSpPr>
        <p:spPr>
          <a:xfrm>
            <a:off x="9141139" y="162595"/>
            <a:ext cx="2844800" cy="365125"/>
          </a:xfrm>
        </p:spPr>
        <p:txBody>
          <a:bodyPr/>
          <a:lstStyle>
            <a:lvl1pPr>
              <a:defRPr sz="1600"/>
            </a:lvl1pPr>
          </a:lstStyle>
          <a:p>
            <a:fld id="{DDE06F90-2613-4EF5-AE3F-E50B7C556A0F}" type="slidenum">
              <a:rPr lang="en-US" smtClean="0"/>
              <a:t>‹#›</a:t>
            </a:fld>
            <a:endParaRPr lang="en-US"/>
          </a:p>
        </p:txBody>
      </p:sp>
    </p:spTree>
    <p:extLst>
      <p:ext uri="{BB962C8B-B14F-4D97-AF65-F5344CB8AC3E}">
        <p14:creationId xmlns:p14="http://schemas.microsoft.com/office/powerpoint/2010/main" val="223707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392782"/>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10706637" y="6356350"/>
            <a:ext cx="1249250" cy="365125"/>
          </a:xfrm>
        </p:spPr>
        <p:txBody>
          <a:bodyPr/>
          <a:lstStyle>
            <a:lvl1pPr algn="r">
              <a:defRPr/>
            </a:lvl1pPr>
          </a:lstStyle>
          <a:p>
            <a:fld id="{98D21FF5-B924-4CB1-A068-DF7BD01AF44C}" type="datetime1">
              <a:rPr lang="en-US" smtClean="0"/>
              <a:t>10/10/2026</a:t>
            </a:fld>
            <a:endParaRPr lang="en-US"/>
          </a:p>
        </p:txBody>
      </p:sp>
      <p:sp>
        <p:nvSpPr>
          <p:cNvPr id="8" name="Footer Placeholder 7"/>
          <p:cNvSpPr>
            <a:spLocks noGrp="1"/>
          </p:cNvSpPr>
          <p:nvPr>
            <p:ph type="ftr" sz="quarter" idx="11"/>
          </p:nvPr>
        </p:nvSpPr>
        <p:spPr>
          <a:xfrm>
            <a:off x="5200212" y="6356351"/>
            <a:ext cx="5386917" cy="365125"/>
          </a:xfrm>
        </p:spPr>
        <p:txBody>
          <a:bodyPr/>
          <a:lstStyle/>
          <a:p>
            <a:endParaRPr lang="en-US"/>
          </a:p>
        </p:txBody>
      </p:sp>
      <p:sp>
        <p:nvSpPr>
          <p:cNvPr id="9" name="Slide Number Placeholder 8"/>
          <p:cNvSpPr>
            <a:spLocks noGrp="1"/>
          </p:cNvSpPr>
          <p:nvPr>
            <p:ph type="sldNum" sz="quarter" idx="12"/>
          </p:nvPr>
        </p:nvSpPr>
        <p:spPr>
          <a:xfrm>
            <a:off x="9111087" y="210219"/>
            <a:ext cx="2844800" cy="365125"/>
          </a:xfrm>
        </p:spPr>
        <p:txBody>
          <a:bodyPr/>
          <a:lstStyle>
            <a:lvl1pPr>
              <a:defRPr sz="1600"/>
            </a:lvl1pPr>
          </a:lstStyle>
          <a:p>
            <a:fld id="{DDE06F90-2613-4EF5-AE3F-E50B7C556A0F}" type="slidenum">
              <a:rPr lang="en-US" smtClean="0"/>
              <a:t>‹#›</a:t>
            </a:fld>
            <a:endParaRPr lang="en-US"/>
          </a:p>
        </p:txBody>
      </p:sp>
    </p:spTree>
    <p:extLst>
      <p:ext uri="{BB962C8B-B14F-4D97-AF65-F5344CB8AC3E}">
        <p14:creationId xmlns:p14="http://schemas.microsoft.com/office/powerpoint/2010/main" val="1325986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407550"/>
            <a:ext cx="10972800" cy="1143000"/>
          </a:xfrm>
        </p:spPr>
        <p:txBody>
          <a:bodyPr/>
          <a:lstStyle/>
          <a:p>
            <a:r>
              <a:rPr lang="en-US"/>
              <a:t>Click to edit Master title style</a:t>
            </a:r>
          </a:p>
        </p:txBody>
      </p:sp>
      <p:sp>
        <p:nvSpPr>
          <p:cNvPr id="3" name="Date Placeholder 2"/>
          <p:cNvSpPr>
            <a:spLocks noGrp="1"/>
          </p:cNvSpPr>
          <p:nvPr>
            <p:ph type="dt" sz="half" idx="10"/>
          </p:nvPr>
        </p:nvSpPr>
        <p:spPr>
          <a:xfrm>
            <a:off x="10685172" y="6356351"/>
            <a:ext cx="1309352" cy="365125"/>
          </a:xfrm>
        </p:spPr>
        <p:txBody>
          <a:bodyPr/>
          <a:lstStyle>
            <a:lvl1pPr algn="r">
              <a:defRPr/>
            </a:lvl1pPr>
          </a:lstStyle>
          <a:p>
            <a:fld id="{8B727FEA-5D63-4A2D-9695-A6A1F5021345}" type="datetime1">
              <a:rPr lang="en-US" smtClean="0"/>
              <a:t>10/10/2026</a:t>
            </a:fld>
            <a:endParaRPr lang="en-US"/>
          </a:p>
        </p:txBody>
      </p:sp>
      <p:sp>
        <p:nvSpPr>
          <p:cNvPr id="4" name="Footer Placeholder 3"/>
          <p:cNvSpPr>
            <a:spLocks noGrp="1"/>
          </p:cNvSpPr>
          <p:nvPr>
            <p:ph type="ftr" sz="quarter" idx="11"/>
          </p:nvPr>
        </p:nvSpPr>
        <p:spPr>
          <a:xfrm>
            <a:off x="5230264" y="6356351"/>
            <a:ext cx="5347584" cy="365125"/>
          </a:xfrm>
        </p:spPr>
        <p:txBody>
          <a:bodyPr/>
          <a:lstStyle/>
          <a:p>
            <a:endParaRPr lang="en-US"/>
          </a:p>
        </p:txBody>
      </p:sp>
      <p:sp>
        <p:nvSpPr>
          <p:cNvPr id="5" name="Slide Number Placeholder 4"/>
          <p:cNvSpPr>
            <a:spLocks noGrp="1"/>
          </p:cNvSpPr>
          <p:nvPr>
            <p:ph type="sldNum" sz="quarter" idx="12"/>
          </p:nvPr>
        </p:nvSpPr>
        <p:spPr>
          <a:xfrm>
            <a:off x="9149724" y="174492"/>
            <a:ext cx="2844800" cy="365125"/>
          </a:xfrm>
        </p:spPr>
        <p:txBody>
          <a:bodyPr/>
          <a:lstStyle>
            <a:lvl1pPr>
              <a:defRPr sz="1600"/>
            </a:lvl1pPr>
          </a:lstStyle>
          <a:p>
            <a:fld id="{DDE06F90-2613-4EF5-AE3F-E50B7C556A0F}" type="slidenum">
              <a:rPr lang="en-US" smtClean="0"/>
              <a:t>‹#›</a:t>
            </a:fld>
            <a:endParaRPr lang="en-US"/>
          </a:p>
        </p:txBody>
      </p:sp>
    </p:spTree>
    <p:extLst>
      <p:ext uri="{BB962C8B-B14F-4D97-AF65-F5344CB8AC3E}">
        <p14:creationId xmlns:p14="http://schemas.microsoft.com/office/powerpoint/2010/main" val="997663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0582141" y="6356350"/>
            <a:ext cx="1425262" cy="365125"/>
          </a:xfrm>
        </p:spPr>
        <p:txBody>
          <a:bodyPr/>
          <a:lstStyle>
            <a:lvl1pPr algn="r">
              <a:defRPr/>
            </a:lvl1pPr>
          </a:lstStyle>
          <a:p>
            <a:fld id="{8EC1D60E-B325-4CF6-8836-AC8F8E6554DA}" type="datetime1">
              <a:rPr lang="en-US" smtClean="0"/>
              <a:t>10/10/2026</a:t>
            </a:fld>
            <a:endParaRPr lang="en-US"/>
          </a:p>
        </p:txBody>
      </p:sp>
      <p:sp>
        <p:nvSpPr>
          <p:cNvPr id="3" name="Footer Placeholder 2"/>
          <p:cNvSpPr>
            <a:spLocks noGrp="1"/>
          </p:cNvSpPr>
          <p:nvPr>
            <p:ph type="ftr" sz="quarter" idx="11"/>
          </p:nvPr>
        </p:nvSpPr>
        <p:spPr>
          <a:xfrm>
            <a:off x="5208798" y="6356351"/>
            <a:ext cx="5253139" cy="365125"/>
          </a:xfrm>
        </p:spPr>
        <p:txBody>
          <a:bodyPr/>
          <a:lstStyle/>
          <a:p>
            <a:endParaRPr lang="en-US"/>
          </a:p>
        </p:txBody>
      </p:sp>
      <p:sp>
        <p:nvSpPr>
          <p:cNvPr id="4" name="Slide Number Placeholder 3"/>
          <p:cNvSpPr>
            <a:spLocks noGrp="1"/>
          </p:cNvSpPr>
          <p:nvPr>
            <p:ph type="sldNum" sz="quarter" idx="12"/>
          </p:nvPr>
        </p:nvSpPr>
        <p:spPr>
          <a:xfrm>
            <a:off x="9162603" y="170199"/>
            <a:ext cx="2844800" cy="365125"/>
          </a:xfrm>
        </p:spPr>
        <p:txBody>
          <a:bodyPr/>
          <a:lstStyle>
            <a:lvl1pPr>
              <a:defRPr sz="1600"/>
            </a:lvl1pPr>
          </a:lstStyle>
          <a:p>
            <a:fld id="{DDE06F90-2613-4EF5-AE3F-E50B7C556A0F}" type="slidenum">
              <a:rPr lang="en-US" smtClean="0"/>
              <a:t>‹#›</a:t>
            </a:fld>
            <a:endParaRPr lang="en-US"/>
          </a:p>
        </p:txBody>
      </p:sp>
    </p:spTree>
    <p:extLst>
      <p:ext uri="{BB962C8B-B14F-4D97-AF65-F5344CB8AC3E}">
        <p14:creationId xmlns:p14="http://schemas.microsoft.com/office/powerpoint/2010/main" val="2699478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782682"/>
            <a:ext cx="4011084" cy="65241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782683"/>
            <a:ext cx="6815667" cy="534348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0625069" y="6356349"/>
            <a:ext cx="1365161" cy="365125"/>
          </a:xfrm>
        </p:spPr>
        <p:txBody>
          <a:bodyPr/>
          <a:lstStyle>
            <a:lvl1pPr algn="r">
              <a:defRPr/>
            </a:lvl1pPr>
          </a:lstStyle>
          <a:p>
            <a:fld id="{C8B19C84-BC23-481D-9EA0-F5C1192195F5}" type="datetime1">
              <a:rPr lang="en-US" smtClean="0"/>
              <a:t>10/10/2026</a:t>
            </a:fld>
            <a:endParaRPr lang="en-US"/>
          </a:p>
        </p:txBody>
      </p:sp>
      <p:sp>
        <p:nvSpPr>
          <p:cNvPr id="6" name="Footer Placeholder 5"/>
          <p:cNvSpPr>
            <a:spLocks noGrp="1"/>
          </p:cNvSpPr>
          <p:nvPr>
            <p:ph type="ftr" sz="quarter" idx="11"/>
          </p:nvPr>
        </p:nvSpPr>
        <p:spPr>
          <a:xfrm>
            <a:off x="5110059" y="6356350"/>
            <a:ext cx="5364757" cy="365125"/>
          </a:xfrm>
        </p:spPr>
        <p:txBody>
          <a:bodyPr/>
          <a:lstStyle/>
          <a:p>
            <a:endParaRPr lang="en-US"/>
          </a:p>
        </p:txBody>
      </p:sp>
      <p:sp>
        <p:nvSpPr>
          <p:cNvPr id="7" name="Slide Number Placeholder 6"/>
          <p:cNvSpPr>
            <a:spLocks noGrp="1"/>
          </p:cNvSpPr>
          <p:nvPr>
            <p:ph type="sldNum" sz="quarter" idx="12"/>
          </p:nvPr>
        </p:nvSpPr>
        <p:spPr>
          <a:xfrm>
            <a:off x="9145431" y="187371"/>
            <a:ext cx="2844800" cy="365125"/>
          </a:xfrm>
        </p:spPr>
        <p:txBody>
          <a:bodyPr/>
          <a:lstStyle>
            <a:lvl1pPr>
              <a:defRPr sz="1600"/>
            </a:lvl1pPr>
          </a:lstStyle>
          <a:p>
            <a:fld id="{DDE06F90-2613-4EF5-AE3F-E50B7C556A0F}" type="slidenum">
              <a:rPr lang="en-US" smtClean="0"/>
              <a:t>‹#›</a:t>
            </a:fld>
            <a:endParaRPr lang="en-US"/>
          </a:p>
        </p:txBody>
      </p:sp>
    </p:spTree>
    <p:extLst>
      <p:ext uri="{BB962C8B-B14F-4D97-AF65-F5344CB8AC3E}">
        <p14:creationId xmlns:p14="http://schemas.microsoft.com/office/powerpoint/2010/main" val="3465061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0427594" y="6334885"/>
            <a:ext cx="1601274" cy="365125"/>
          </a:xfrm>
        </p:spPr>
        <p:txBody>
          <a:bodyPr/>
          <a:lstStyle>
            <a:lvl1pPr algn="r">
              <a:defRPr/>
            </a:lvl1pPr>
          </a:lstStyle>
          <a:p>
            <a:fld id="{3CDEB4F3-33AD-47A4-BFBE-A602AE68CC44}" type="datetime1">
              <a:rPr lang="en-US" smtClean="0"/>
              <a:t>10/10/2026</a:t>
            </a:fld>
            <a:endParaRPr lang="en-US"/>
          </a:p>
        </p:txBody>
      </p:sp>
      <p:sp>
        <p:nvSpPr>
          <p:cNvPr id="6" name="Footer Placeholder 5"/>
          <p:cNvSpPr>
            <a:spLocks noGrp="1"/>
          </p:cNvSpPr>
          <p:nvPr>
            <p:ph type="ftr" sz="quarter" idx="11"/>
          </p:nvPr>
        </p:nvSpPr>
        <p:spPr>
          <a:xfrm>
            <a:off x="5174445" y="6334886"/>
            <a:ext cx="5059966" cy="365125"/>
          </a:xfrm>
        </p:spPr>
        <p:txBody>
          <a:bodyPr/>
          <a:lstStyle/>
          <a:p>
            <a:endParaRPr lang="en-US"/>
          </a:p>
        </p:txBody>
      </p:sp>
      <p:sp>
        <p:nvSpPr>
          <p:cNvPr id="7" name="Slide Number Placeholder 6"/>
          <p:cNvSpPr>
            <a:spLocks noGrp="1"/>
          </p:cNvSpPr>
          <p:nvPr>
            <p:ph type="sldNum" sz="quarter" idx="12"/>
          </p:nvPr>
        </p:nvSpPr>
        <p:spPr>
          <a:xfrm>
            <a:off x="9184068" y="166789"/>
            <a:ext cx="2844800" cy="365125"/>
          </a:xfrm>
        </p:spPr>
        <p:txBody>
          <a:bodyPr/>
          <a:lstStyle>
            <a:lvl1pPr>
              <a:defRPr sz="1600"/>
            </a:lvl1pPr>
          </a:lstStyle>
          <a:p>
            <a:fld id="{DDE06F90-2613-4EF5-AE3F-E50B7C556A0F}" type="slidenum">
              <a:rPr lang="en-US" smtClean="0"/>
              <a:t>‹#›</a:t>
            </a:fld>
            <a:endParaRPr lang="en-US"/>
          </a:p>
        </p:txBody>
      </p:sp>
    </p:spTree>
    <p:extLst>
      <p:ext uri="{BB962C8B-B14F-4D97-AF65-F5344CB8AC3E}">
        <p14:creationId xmlns:p14="http://schemas.microsoft.com/office/powerpoint/2010/main" val="1242545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506568"/>
            <a:ext cx="10972800" cy="911069"/>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376079" y="6351431"/>
            <a:ext cx="1622738" cy="365125"/>
          </a:xfrm>
        </p:spPr>
        <p:txBody>
          <a:bodyPr/>
          <a:lstStyle>
            <a:lvl1pPr algn="r">
              <a:defRPr/>
            </a:lvl1pPr>
          </a:lstStyle>
          <a:p>
            <a:fld id="{E3080E3B-E543-405E-9C31-578FAB94BB1F}" type="datetime1">
              <a:rPr lang="en-US" smtClean="0"/>
              <a:t>10/10/2026</a:t>
            </a:fld>
            <a:endParaRPr lang="en-US"/>
          </a:p>
        </p:txBody>
      </p:sp>
      <p:sp>
        <p:nvSpPr>
          <p:cNvPr id="5" name="Footer Placeholder 4"/>
          <p:cNvSpPr>
            <a:spLocks noGrp="1"/>
          </p:cNvSpPr>
          <p:nvPr>
            <p:ph type="ftr" sz="quarter" idx="11"/>
          </p:nvPr>
        </p:nvSpPr>
        <p:spPr>
          <a:xfrm>
            <a:off x="5293216" y="6351432"/>
            <a:ext cx="4941195" cy="365125"/>
          </a:xfrm>
        </p:spPr>
        <p:txBody>
          <a:bodyPr/>
          <a:lstStyle/>
          <a:p>
            <a:endParaRPr lang="en-US"/>
          </a:p>
        </p:txBody>
      </p:sp>
      <p:sp>
        <p:nvSpPr>
          <p:cNvPr id="6" name="Slide Number Placeholder 5"/>
          <p:cNvSpPr>
            <a:spLocks noGrp="1"/>
          </p:cNvSpPr>
          <p:nvPr>
            <p:ph type="sldNum" sz="quarter" idx="12"/>
          </p:nvPr>
        </p:nvSpPr>
        <p:spPr>
          <a:xfrm>
            <a:off x="9154017" y="191663"/>
            <a:ext cx="2844800" cy="365125"/>
          </a:xfrm>
        </p:spPr>
        <p:txBody>
          <a:bodyPr/>
          <a:lstStyle>
            <a:lvl1pPr>
              <a:defRPr sz="1600"/>
            </a:lvl1pPr>
          </a:lstStyle>
          <a:p>
            <a:fld id="{DDE06F90-2613-4EF5-AE3F-E50B7C556A0F}" type="slidenum">
              <a:rPr lang="en-US" smtClean="0"/>
              <a:t>‹#›</a:t>
            </a:fld>
            <a:endParaRPr lang="en-US"/>
          </a:p>
        </p:txBody>
      </p:sp>
    </p:spTree>
    <p:extLst>
      <p:ext uri="{BB962C8B-B14F-4D97-AF65-F5344CB8AC3E}">
        <p14:creationId xmlns:p14="http://schemas.microsoft.com/office/powerpoint/2010/main" val="2807990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789904"/>
            <a:ext cx="2743200" cy="53362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789904"/>
            <a:ext cx="8026400" cy="53362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539211" y="6356350"/>
            <a:ext cx="1459606" cy="365125"/>
          </a:xfrm>
        </p:spPr>
        <p:txBody>
          <a:bodyPr/>
          <a:lstStyle>
            <a:lvl1pPr algn="r">
              <a:defRPr/>
            </a:lvl1pPr>
          </a:lstStyle>
          <a:p>
            <a:fld id="{982D65A0-E24A-4259-B82E-BD579437FC62}" type="datetime1">
              <a:rPr lang="en-US" smtClean="0"/>
              <a:t>10/10/2026</a:t>
            </a:fld>
            <a:endParaRPr lang="en-US"/>
          </a:p>
        </p:txBody>
      </p:sp>
      <p:sp>
        <p:nvSpPr>
          <p:cNvPr id="5" name="Footer Placeholder 4"/>
          <p:cNvSpPr>
            <a:spLocks noGrp="1"/>
          </p:cNvSpPr>
          <p:nvPr>
            <p:ph type="ftr" sz="quarter" idx="11"/>
          </p:nvPr>
        </p:nvSpPr>
        <p:spPr>
          <a:xfrm>
            <a:off x="5293216" y="6356350"/>
            <a:ext cx="5177307" cy="365125"/>
          </a:xfrm>
        </p:spPr>
        <p:txBody>
          <a:bodyPr/>
          <a:lstStyle/>
          <a:p>
            <a:endParaRPr lang="en-US"/>
          </a:p>
        </p:txBody>
      </p:sp>
      <p:sp>
        <p:nvSpPr>
          <p:cNvPr id="6" name="Slide Number Placeholder 5"/>
          <p:cNvSpPr>
            <a:spLocks noGrp="1"/>
          </p:cNvSpPr>
          <p:nvPr>
            <p:ph type="sldNum" sz="quarter" idx="12"/>
          </p:nvPr>
        </p:nvSpPr>
        <p:spPr>
          <a:xfrm>
            <a:off x="9154017" y="183078"/>
            <a:ext cx="2844800" cy="365125"/>
          </a:xfrm>
        </p:spPr>
        <p:txBody>
          <a:bodyPr/>
          <a:lstStyle>
            <a:lvl1pPr>
              <a:defRPr sz="1600"/>
            </a:lvl1pPr>
          </a:lstStyle>
          <a:p>
            <a:fld id="{DDE06F90-2613-4EF5-AE3F-E50B7C556A0F}" type="slidenum">
              <a:rPr lang="en-US" smtClean="0"/>
              <a:t>‹#›</a:t>
            </a:fld>
            <a:endParaRPr lang="en-US"/>
          </a:p>
        </p:txBody>
      </p:sp>
    </p:spTree>
    <p:extLst>
      <p:ext uri="{BB962C8B-B14F-4D97-AF65-F5344CB8AC3E}">
        <p14:creationId xmlns:p14="http://schemas.microsoft.com/office/powerpoint/2010/main" val="15505541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5216105" y="6337599"/>
            <a:ext cx="2844800" cy="365125"/>
          </a:xfrm>
        </p:spPr>
        <p:txBody>
          <a:bodyPr/>
          <a:lstStyle/>
          <a:p>
            <a:fld id="{3B4687D7-52EC-43B1-99A5-F46C8E0DB29B}" type="datetimeFigureOut">
              <a:rPr lang="en-US" smtClean="0"/>
              <a:t>10/10/2026</a:t>
            </a:fld>
            <a:endParaRPr lang="en-US"/>
          </a:p>
        </p:txBody>
      </p:sp>
      <p:sp>
        <p:nvSpPr>
          <p:cNvPr id="5" name="Footer Placeholder 4"/>
          <p:cNvSpPr>
            <a:spLocks noGrp="1"/>
          </p:cNvSpPr>
          <p:nvPr>
            <p:ph type="ftr" sz="quarter" idx="11"/>
          </p:nvPr>
        </p:nvSpPr>
        <p:spPr>
          <a:xfrm>
            <a:off x="8125125" y="6337600"/>
            <a:ext cx="3860800" cy="365125"/>
          </a:xfrm>
        </p:spPr>
        <p:txBody>
          <a:bodyPr/>
          <a:lstStyle/>
          <a:p>
            <a:endParaRPr lang="en-US" dirty="0"/>
          </a:p>
        </p:txBody>
      </p:sp>
      <p:sp>
        <p:nvSpPr>
          <p:cNvPr id="6" name="Slide Number Placeholder 5"/>
          <p:cNvSpPr>
            <a:spLocks noGrp="1"/>
          </p:cNvSpPr>
          <p:nvPr>
            <p:ph type="sldNum" sz="quarter" idx="12"/>
          </p:nvPr>
        </p:nvSpPr>
        <p:spPr>
          <a:xfrm>
            <a:off x="9255185" y="153960"/>
            <a:ext cx="2844800" cy="365125"/>
          </a:xfrm>
        </p:spPr>
        <p:txBody>
          <a:bodyPr/>
          <a:lstStyle/>
          <a:p>
            <a:fld id="{4C790541-6491-480C-BA60-F43DFDB6207A}" type="slidenum">
              <a:rPr lang="en-US" smtClean="0"/>
              <a:pPr/>
              <a:t>‹#›</a:t>
            </a:fld>
            <a:endParaRPr lang="en-US" dirty="0"/>
          </a:p>
        </p:txBody>
      </p:sp>
    </p:spTree>
    <p:extLst>
      <p:ext uri="{BB962C8B-B14F-4D97-AF65-F5344CB8AC3E}">
        <p14:creationId xmlns:p14="http://schemas.microsoft.com/office/powerpoint/2010/main" val="310963891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48479"/>
            <a:ext cx="10972800" cy="11430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4687D7-52EC-43B1-99A5-F46C8E0DB29B}" type="datetimeFigureOut">
              <a:rPr lang="en-US" smtClean="0"/>
              <a:t>10/10/2026</a:t>
            </a:fld>
            <a:endParaRPr lang="en-US"/>
          </a:p>
        </p:txBody>
      </p:sp>
      <p:sp>
        <p:nvSpPr>
          <p:cNvPr id="5" name="Footer Placeholder 4"/>
          <p:cNvSpPr>
            <a:spLocks noGrp="1"/>
          </p:cNvSpPr>
          <p:nvPr>
            <p:ph type="ftr" sz="quarter" idx="11"/>
          </p:nvPr>
        </p:nvSpPr>
        <p:spPr>
          <a:xfrm>
            <a:off x="7721600" y="6326960"/>
            <a:ext cx="3860800" cy="365125"/>
          </a:xfrm>
        </p:spPr>
        <p:txBody>
          <a:bodyPr/>
          <a:lstStyle/>
          <a:p>
            <a:endParaRPr lang="en-US" dirty="0"/>
          </a:p>
        </p:txBody>
      </p:sp>
      <p:sp>
        <p:nvSpPr>
          <p:cNvPr id="6" name="Slide Number Placeholder 5"/>
          <p:cNvSpPr>
            <a:spLocks noGrp="1"/>
          </p:cNvSpPr>
          <p:nvPr>
            <p:ph type="sldNum" sz="quarter" idx="12"/>
          </p:nvPr>
        </p:nvSpPr>
        <p:spPr>
          <a:xfrm>
            <a:off x="9108536" y="165916"/>
            <a:ext cx="2844800" cy="365125"/>
          </a:xfrm>
        </p:spPr>
        <p:txBody>
          <a:bodyPr/>
          <a:lstStyle/>
          <a:p>
            <a:fld id="{4C790541-6491-480C-BA60-F43DFDB6207A}" type="slidenum">
              <a:rPr lang="en-US" smtClean="0"/>
              <a:pPr/>
              <a:t>‹#›</a:t>
            </a:fld>
            <a:endParaRPr lang="en-US" dirty="0"/>
          </a:p>
        </p:txBody>
      </p:sp>
      <p:pic>
        <p:nvPicPr>
          <p:cNvPr id="7" name="Graphic 6">
            <a:extLst>
              <a:ext uri="{FF2B5EF4-FFF2-40B4-BE49-F238E27FC236}">
                <a16:creationId xmlns:a16="http://schemas.microsoft.com/office/drawing/2014/main" id="{92D95779-7F80-4C85-8F95-26994BC333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5415" y="6153197"/>
            <a:ext cx="5297864" cy="642167"/>
          </a:xfrm>
          <a:prstGeom prst="rect">
            <a:avLst/>
          </a:prstGeom>
        </p:spPr>
      </p:pic>
    </p:spTree>
    <p:extLst>
      <p:ext uri="{BB962C8B-B14F-4D97-AF65-F5344CB8AC3E}">
        <p14:creationId xmlns:p14="http://schemas.microsoft.com/office/powerpoint/2010/main" val="144763334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155721" y="6337600"/>
            <a:ext cx="2844800" cy="365125"/>
          </a:xfrm>
        </p:spPr>
        <p:txBody>
          <a:bodyPr/>
          <a:lstStyle/>
          <a:p>
            <a:fld id="{3B4687D7-52EC-43B1-99A5-F46C8E0DB29B}" type="datetimeFigureOut">
              <a:rPr lang="en-US" smtClean="0"/>
              <a:t>10/10/2026</a:t>
            </a:fld>
            <a:endParaRPr lang="en-US"/>
          </a:p>
        </p:txBody>
      </p:sp>
      <p:sp>
        <p:nvSpPr>
          <p:cNvPr id="5" name="Footer Placeholder 4"/>
          <p:cNvSpPr>
            <a:spLocks noGrp="1"/>
          </p:cNvSpPr>
          <p:nvPr>
            <p:ph type="ftr" sz="quarter" idx="11"/>
          </p:nvPr>
        </p:nvSpPr>
        <p:spPr>
          <a:xfrm>
            <a:off x="8083908" y="6338916"/>
            <a:ext cx="3860800" cy="365125"/>
          </a:xfrm>
        </p:spPr>
        <p:txBody>
          <a:bodyPr/>
          <a:lstStyle/>
          <a:p>
            <a:endParaRPr lang="en-US" dirty="0"/>
          </a:p>
        </p:txBody>
      </p:sp>
      <p:sp>
        <p:nvSpPr>
          <p:cNvPr id="6" name="Slide Number Placeholder 5"/>
          <p:cNvSpPr>
            <a:spLocks noGrp="1"/>
          </p:cNvSpPr>
          <p:nvPr>
            <p:ph type="sldNum" sz="quarter" idx="12"/>
          </p:nvPr>
        </p:nvSpPr>
        <p:spPr>
          <a:xfrm>
            <a:off x="9099908" y="153960"/>
            <a:ext cx="2844800" cy="365125"/>
          </a:xfrm>
        </p:spPr>
        <p:txBody>
          <a:bodyPr/>
          <a:lstStyle/>
          <a:p>
            <a:fld id="{4C790541-6491-480C-BA60-F43DFDB6207A}" type="slidenum">
              <a:rPr lang="en-US" smtClean="0"/>
              <a:t>‹#›</a:t>
            </a:fld>
            <a:endParaRPr lang="en-US" dirty="0"/>
          </a:p>
        </p:txBody>
      </p:sp>
    </p:spTree>
    <p:extLst>
      <p:ext uri="{BB962C8B-B14F-4D97-AF65-F5344CB8AC3E}">
        <p14:creationId xmlns:p14="http://schemas.microsoft.com/office/powerpoint/2010/main" val="319421471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92781"/>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5190227" y="6347075"/>
            <a:ext cx="2844800" cy="365125"/>
          </a:xfrm>
        </p:spPr>
        <p:txBody>
          <a:bodyPr/>
          <a:lstStyle/>
          <a:p>
            <a:fld id="{3B4687D7-52EC-43B1-99A5-F46C8E0DB29B}" type="datetimeFigureOut">
              <a:rPr lang="en-US" smtClean="0"/>
              <a:t>10/10/2026</a:t>
            </a:fld>
            <a:endParaRPr lang="en-US"/>
          </a:p>
        </p:txBody>
      </p:sp>
      <p:sp>
        <p:nvSpPr>
          <p:cNvPr id="6" name="Footer Placeholder 5"/>
          <p:cNvSpPr>
            <a:spLocks noGrp="1"/>
          </p:cNvSpPr>
          <p:nvPr>
            <p:ph type="ftr" sz="quarter" idx="11"/>
          </p:nvPr>
        </p:nvSpPr>
        <p:spPr>
          <a:xfrm>
            <a:off x="8118415" y="6347076"/>
            <a:ext cx="3860800" cy="365125"/>
          </a:xfrm>
        </p:spPr>
        <p:txBody>
          <a:bodyPr/>
          <a:lstStyle/>
          <a:p>
            <a:endParaRPr lang="en-US" dirty="0"/>
          </a:p>
        </p:txBody>
      </p:sp>
      <p:sp>
        <p:nvSpPr>
          <p:cNvPr id="7" name="Slide Number Placeholder 6"/>
          <p:cNvSpPr>
            <a:spLocks noGrp="1"/>
          </p:cNvSpPr>
          <p:nvPr>
            <p:ph type="sldNum" sz="quarter" idx="12"/>
          </p:nvPr>
        </p:nvSpPr>
        <p:spPr>
          <a:xfrm>
            <a:off x="9134415" y="145800"/>
            <a:ext cx="2844800" cy="365125"/>
          </a:xfrm>
        </p:spPr>
        <p:txBody>
          <a:bodyPr/>
          <a:lstStyle/>
          <a:p>
            <a:fld id="{4C790541-6491-480C-BA60-F43DFDB6207A}" type="slidenum">
              <a:rPr lang="en-US" smtClean="0"/>
              <a:t>‹#›</a:t>
            </a:fld>
            <a:endParaRPr lang="en-US"/>
          </a:p>
        </p:txBody>
      </p:sp>
    </p:spTree>
    <p:extLst>
      <p:ext uri="{BB962C8B-B14F-4D97-AF65-F5344CB8AC3E}">
        <p14:creationId xmlns:p14="http://schemas.microsoft.com/office/powerpoint/2010/main" val="228671054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392781"/>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5190227" y="6356352"/>
            <a:ext cx="2844800" cy="365125"/>
          </a:xfrm>
        </p:spPr>
        <p:txBody>
          <a:bodyPr/>
          <a:lstStyle/>
          <a:p>
            <a:fld id="{3B4687D7-52EC-43B1-99A5-F46C8E0DB29B}" type="datetimeFigureOut">
              <a:rPr lang="en-US" smtClean="0"/>
              <a:t>10/10/2026</a:t>
            </a:fld>
            <a:endParaRPr lang="en-US"/>
          </a:p>
        </p:txBody>
      </p:sp>
      <p:sp>
        <p:nvSpPr>
          <p:cNvPr id="8" name="Footer Placeholder 7"/>
          <p:cNvSpPr>
            <a:spLocks noGrp="1"/>
          </p:cNvSpPr>
          <p:nvPr>
            <p:ph type="ftr" sz="quarter" idx="11"/>
          </p:nvPr>
        </p:nvSpPr>
        <p:spPr>
          <a:xfrm>
            <a:off x="8127041" y="6356352"/>
            <a:ext cx="3860800" cy="365125"/>
          </a:xfrm>
        </p:spPr>
        <p:txBody>
          <a:bodyPr/>
          <a:lstStyle/>
          <a:p>
            <a:endParaRPr lang="en-US" dirty="0"/>
          </a:p>
        </p:txBody>
      </p:sp>
      <p:sp>
        <p:nvSpPr>
          <p:cNvPr id="9" name="Slide Number Placeholder 8"/>
          <p:cNvSpPr>
            <a:spLocks noGrp="1"/>
          </p:cNvSpPr>
          <p:nvPr>
            <p:ph type="sldNum" sz="quarter" idx="12"/>
          </p:nvPr>
        </p:nvSpPr>
        <p:spPr>
          <a:xfrm>
            <a:off x="9143041" y="162595"/>
            <a:ext cx="2844800" cy="365125"/>
          </a:xfrm>
        </p:spPr>
        <p:txBody>
          <a:bodyPr/>
          <a:lstStyle/>
          <a:p>
            <a:fld id="{4C790541-6491-480C-BA60-F43DFDB6207A}" type="slidenum">
              <a:rPr lang="en-US" smtClean="0"/>
              <a:t>‹#›</a:t>
            </a:fld>
            <a:endParaRPr lang="en-US"/>
          </a:p>
        </p:txBody>
      </p:sp>
    </p:spTree>
    <p:extLst>
      <p:ext uri="{BB962C8B-B14F-4D97-AF65-F5344CB8AC3E}">
        <p14:creationId xmlns:p14="http://schemas.microsoft.com/office/powerpoint/2010/main" val="3360672000"/>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407551"/>
            <a:ext cx="10972800" cy="1143000"/>
          </a:xfrm>
        </p:spPr>
        <p:txBody>
          <a:bodyPr/>
          <a:lstStyle/>
          <a:p>
            <a:r>
              <a:rPr lang="en-US"/>
              <a:t>Click to edit Master title style</a:t>
            </a:r>
          </a:p>
        </p:txBody>
      </p:sp>
      <p:sp>
        <p:nvSpPr>
          <p:cNvPr id="3" name="Date Placeholder 2"/>
          <p:cNvSpPr>
            <a:spLocks noGrp="1"/>
          </p:cNvSpPr>
          <p:nvPr>
            <p:ph type="dt" sz="half" idx="10"/>
          </p:nvPr>
        </p:nvSpPr>
        <p:spPr>
          <a:xfrm>
            <a:off x="5155721" y="6338916"/>
            <a:ext cx="2844800" cy="365125"/>
          </a:xfrm>
        </p:spPr>
        <p:txBody>
          <a:bodyPr/>
          <a:lstStyle/>
          <a:p>
            <a:fld id="{3B4687D7-52EC-43B1-99A5-F46C8E0DB29B}" type="datetimeFigureOut">
              <a:rPr lang="en-US" smtClean="0"/>
              <a:t>10/10/2026</a:t>
            </a:fld>
            <a:endParaRPr lang="en-US"/>
          </a:p>
        </p:txBody>
      </p:sp>
      <p:sp>
        <p:nvSpPr>
          <p:cNvPr id="4" name="Footer Placeholder 3"/>
          <p:cNvSpPr>
            <a:spLocks noGrp="1"/>
          </p:cNvSpPr>
          <p:nvPr>
            <p:ph type="ftr" sz="quarter" idx="11"/>
          </p:nvPr>
        </p:nvSpPr>
        <p:spPr>
          <a:xfrm>
            <a:off x="8075283" y="6338916"/>
            <a:ext cx="3860800" cy="365125"/>
          </a:xfrm>
        </p:spPr>
        <p:txBody>
          <a:bodyPr/>
          <a:lstStyle/>
          <a:p>
            <a:endParaRPr lang="en-US"/>
          </a:p>
        </p:txBody>
      </p:sp>
      <p:sp>
        <p:nvSpPr>
          <p:cNvPr id="5" name="Slide Number Placeholder 4"/>
          <p:cNvSpPr>
            <a:spLocks noGrp="1"/>
          </p:cNvSpPr>
          <p:nvPr>
            <p:ph type="sldNum" sz="quarter" idx="12"/>
          </p:nvPr>
        </p:nvSpPr>
        <p:spPr>
          <a:xfrm>
            <a:off x="9091283" y="153960"/>
            <a:ext cx="2844800" cy="365125"/>
          </a:xfrm>
        </p:spPr>
        <p:txBody>
          <a:bodyPr/>
          <a:lstStyle/>
          <a:p>
            <a:fld id="{4C790541-6491-480C-BA60-F43DFDB6207A}" type="slidenum">
              <a:rPr lang="en-US" smtClean="0"/>
              <a:t>‹#›</a:t>
            </a:fld>
            <a:endParaRPr lang="en-US"/>
          </a:p>
        </p:txBody>
      </p:sp>
    </p:spTree>
    <p:extLst>
      <p:ext uri="{BB962C8B-B14F-4D97-AF65-F5344CB8AC3E}">
        <p14:creationId xmlns:p14="http://schemas.microsoft.com/office/powerpoint/2010/main" val="640851217"/>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181600" y="6321664"/>
            <a:ext cx="2844800" cy="365125"/>
          </a:xfrm>
        </p:spPr>
        <p:txBody>
          <a:bodyPr/>
          <a:lstStyle/>
          <a:p>
            <a:fld id="{3B4687D7-52EC-43B1-99A5-F46C8E0DB29B}" type="datetimeFigureOut">
              <a:rPr lang="en-US" smtClean="0"/>
              <a:t>10/10/2026</a:t>
            </a:fld>
            <a:endParaRPr lang="en-US"/>
          </a:p>
        </p:txBody>
      </p:sp>
      <p:sp>
        <p:nvSpPr>
          <p:cNvPr id="3" name="Footer Placeholder 2"/>
          <p:cNvSpPr>
            <a:spLocks noGrp="1"/>
          </p:cNvSpPr>
          <p:nvPr>
            <p:ph type="ftr" sz="quarter" idx="11"/>
          </p:nvPr>
        </p:nvSpPr>
        <p:spPr>
          <a:xfrm>
            <a:off x="8178800" y="6321664"/>
            <a:ext cx="3860800" cy="365125"/>
          </a:xfrm>
        </p:spPr>
        <p:txBody>
          <a:bodyPr/>
          <a:lstStyle/>
          <a:p>
            <a:endParaRPr lang="en-US"/>
          </a:p>
        </p:txBody>
      </p:sp>
      <p:sp>
        <p:nvSpPr>
          <p:cNvPr id="4" name="Slide Number Placeholder 3"/>
          <p:cNvSpPr>
            <a:spLocks noGrp="1"/>
          </p:cNvSpPr>
          <p:nvPr>
            <p:ph type="sldNum" sz="quarter" idx="12"/>
          </p:nvPr>
        </p:nvSpPr>
        <p:spPr>
          <a:xfrm>
            <a:off x="9194800" y="171212"/>
            <a:ext cx="2844800" cy="365125"/>
          </a:xfrm>
        </p:spPr>
        <p:txBody>
          <a:bodyPr/>
          <a:lstStyle/>
          <a:p>
            <a:fld id="{4C790541-6491-480C-BA60-F43DFDB6207A}" type="slidenum">
              <a:rPr lang="en-US" smtClean="0"/>
              <a:t>‹#›</a:t>
            </a:fld>
            <a:endParaRPr lang="en-US"/>
          </a:p>
        </p:txBody>
      </p:sp>
    </p:spTree>
    <p:extLst>
      <p:ext uri="{BB962C8B-B14F-4D97-AF65-F5344CB8AC3E}">
        <p14:creationId xmlns:p14="http://schemas.microsoft.com/office/powerpoint/2010/main" val="39657250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a:xfrm>
            <a:off x="5207479" y="6308728"/>
            <a:ext cx="2844800" cy="365125"/>
          </a:xfrm>
        </p:spPr>
        <p:txBody>
          <a:bodyPr/>
          <a:lstStyle/>
          <a:p>
            <a:fld id="{3B4687D7-52EC-43B1-99A5-F46C8E0DB29B}" type="datetimeFigureOut">
              <a:rPr lang="en-US" smtClean="0"/>
              <a:t>10/10/2026</a:t>
            </a:fld>
            <a:endParaRPr lang="en-US"/>
          </a:p>
        </p:txBody>
      </p:sp>
      <p:sp>
        <p:nvSpPr>
          <p:cNvPr id="6" name="Footer Placeholder 5"/>
          <p:cNvSpPr>
            <a:spLocks noGrp="1"/>
          </p:cNvSpPr>
          <p:nvPr>
            <p:ph type="ftr" sz="quarter" idx="11"/>
          </p:nvPr>
        </p:nvSpPr>
        <p:spPr>
          <a:xfrm>
            <a:off x="8174567" y="6308728"/>
            <a:ext cx="3860800" cy="365125"/>
          </a:xfrm>
        </p:spPr>
        <p:txBody>
          <a:bodyPr/>
          <a:lstStyle/>
          <a:p>
            <a:endParaRPr lang="en-US"/>
          </a:p>
        </p:txBody>
      </p:sp>
      <p:sp>
        <p:nvSpPr>
          <p:cNvPr id="7" name="Slide Number Placeholder 6"/>
          <p:cNvSpPr>
            <a:spLocks noGrp="1"/>
          </p:cNvSpPr>
          <p:nvPr>
            <p:ph type="sldNum" sz="quarter" idx="12"/>
          </p:nvPr>
        </p:nvSpPr>
        <p:spPr>
          <a:xfrm>
            <a:off x="9220679" y="90488"/>
            <a:ext cx="2844800" cy="365125"/>
          </a:xfrm>
        </p:spPr>
        <p:txBody>
          <a:bodyPr/>
          <a:lstStyle/>
          <a:p>
            <a:fld id="{4C790541-6491-480C-BA60-F43DFDB6207A}" type="slidenum">
              <a:rPr lang="en-US" smtClean="0"/>
              <a:t>‹#›</a:t>
            </a:fld>
            <a:endParaRPr lang="en-US"/>
          </a:p>
        </p:txBody>
      </p:sp>
    </p:spTree>
    <p:extLst>
      <p:ext uri="{BB962C8B-B14F-4D97-AF65-F5344CB8AC3E}">
        <p14:creationId xmlns:p14="http://schemas.microsoft.com/office/powerpoint/2010/main" val="343796020"/>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a:xfrm>
            <a:off x="5224732" y="6337991"/>
            <a:ext cx="2844800" cy="365125"/>
          </a:xfrm>
        </p:spPr>
        <p:txBody>
          <a:bodyPr/>
          <a:lstStyle/>
          <a:p>
            <a:fld id="{3B4687D7-52EC-43B1-99A5-F46C8E0DB29B}" type="datetimeFigureOut">
              <a:rPr lang="en-US" smtClean="0"/>
              <a:t>10/10/2026</a:t>
            </a:fld>
            <a:endParaRPr lang="en-US"/>
          </a:p>
        </p:txBody>
      </p:sp>
      <p:sp>
        <p:nvSpPr>
          <p:cNvPr id="6" name="Footer Placeholder 5"/>
          <p:cNvSpPr>
            <a:spLocks noGrp="1"/>
          </p:cNvSpPr>
          <p:nvPr>
            <p:ph type="ftr" sz="quarter" idx="11"/>
          </p:nvPr>
        </p:nvSpPr>
        <p:spPr>
          <a:xfrm>
            <a:off x="8170175" y="6346032"/>
            <a:ext cx="3860800" cy="365125"/>
          </a:xfrm>
        </p:spPr>
        <p:txBody>
          <a:bodyPr/>
          <a:lstStyle/>
          <a:p>
            <a:endParaRPr lang="en-US"/>
          </a:p>
        </p:txBody>
      </p:sp>
      <p:sp>
        <p:nvSpPr>
          <p:cNvPr id="7" name="Slide Number Placeholder 6"/>
          <p:cNvSpPr>
            <a:spLocks noGrp="1"/>
          </p:cNvSpPr>
          <p:nvPr>
            <p:ph type="sldNum" sz="quarter" idx="12"/>
          </p:nvPr>
        </p:nvSpPr>
        <p:spPr>
          <a:xfrm>
            <a:off x="9186175" y="146844"/>
            <a:ext cx="2844800" cy="365125"/>
          </a:xfrm>
        </p:spPr>
        <p:txBody>
          <a:bodyPr/>
          <a:lstStyle/>
          <a:p>
            <a:fld id="{4C790541-6491-480C-BA60-F43DFDB6207A}" type="slidenum">
              <a:rPr lang="en-US" smtClean="0"/>
              <a:t>‹#›</a:t>
            </a:fld>
            <a:endParaRPr lang="en-US"/>
          </a:p>
        </p:txBody>
      </p:sp>
    </p:spTree>
    <p:extLst>
      <p:ext uri="{BB962C8B-B14F-4D97-AF65-F5344CB8AC3E}">
        <p14:creationId xmlns:p14="http://schemas.microsoft.com/office/powerpoint/2010/main" val="3460255711"/>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250611" y="6356351"/>
            <a:ext cx="2844800" cy="365125"/>
          </a:xfrm>
        </p:spPr>
        <p:txBody>
          <a:bodyPr/>
          <a:lstStyle/>
          <a:p>
            <a:fld id="{3B4687D7-52EC-43B1-99A5-F46C8E0DB29B}" type="datetimeFigureOut">
              <a:rPr lang="en-US" smtClean="0"/>
              <a:t>10/10/2026</a:t>
            </a:fld>
            <a:endParaRPr lang="en-US"/>
          </a:p>
        </p:txBody>
      </p:sp>
      <p:sp>
        <p:nvSpPr>
          <p:cNvPr id="5" name="Footer Placeholder 4"/>
          <p:cNvSpPr>
            <a:spLocks noGrp="1"/>
          </p:cNvSpPr>
          <p:nvPr>
            <p:ph type="ftr" sz="quarter" idx="11"/>
          </p:nvPr>
        </p:nvSpPr>
        <p:spPr>
          <a:xfrm>
            <a:off x="8170173" y="6356351"/>
            <a:ext cx="3860800" cy="365125"/>
          </a:xfrm>
        </p:spPr>
        <p:txBody>
          <a:bodyPr/>
          <a:lstStyle/>
          <a:p>
            <a:endParaRPr lang="en-US" dirty="0"/>
          </a:p>
        </p:txBody>
      </p:sp>
      <p:sp>
        <p:nvSpPr>
          <p:cNvPr id="6" name="Slide Number Placeholder 5"/>
          <p:cNvSpPr>
            <a:spLocks noGrp="1"/>
          </p:cNvSpPr>
          <p:nvPr>
            <p:ph type="sldNum" sz="quarter" idx="12"/>
          </p:nvPr>
        </p:nvSpPr>
        <p:spPr>
          <a:xfrm>
            <a:off x="9186173" y="162584"/>
            <a:ext cx="2844800" cy="365125"/>
          </a:xfrm>
        </p:spPr>
        <p:txBody>
          <a:bodyPr/>
          <a:lstStyle/>
          <a:p>
            <a:fld id="{4C790541-6491-480C-BA60-F43DFDB6207A}" type="slidenum">
              <a:rPr lang="en-US" smtClean="0"/>
              <a:t>‹#›</a:t>
            </a:fld>
            <a:endParaRPr lang="en-US"/>
          </a:p>
        </p:txBody>
      </p:sp>
    </p:spTree>
    <p:extLst>
      <p:ext uri="{BB962C8B-B14F-4D97-AF65-F5344CB8AC3E}">
        <p14:creationId xmlns:p14="http://schemas.microsoft.com/office/powerpoint/2010/main" val="957860313"/>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267864" y="6338916"/>
            <a:ext cx="2844800" cy="365125"/>
          </a:xfrm>
        </p:spPr>
        <p:txBody>
          <a:bodyPr/>
          <a:lstStyle/>
          <a:p>
            <a:fld id="{3B4687D7-52EC-43B1-99A5-F46C8E0DB29B}" type="datetimeFigureOut">
              <a:rPr lang="en-US" smtClean="0"/>
              <a:t>10/10/2026</a:t>
            </a:fld>
            <a:endParaRPr lang="en-US"/>
          </a:p>
        </p:txBody>
      </p:sp>
      <p:sp>
        <p:nvSpPr>
          <p:cNvPr id="5" name="Footer Placeholder 4"/>
          <p:cNvSpPr>
            <a:spLocks noGrp="1"/>
          </p:cNvSpPr>
          <p:nvPr>
            <p:ph type="ftr" sz="quarter" idx="11"/>
          </p:nvPr>
        </p:nvSpPr>
        <p:spPr>
          <a:xfrm>
            <a:off x="8196053" y="6338916"/>
            <a:ext cx="3860800" cy="365125"/>
          </a:xfrm>
        </p:spPr>
        <p:txBody>
          <a:bodyPr/>
          <a:lstStyle/>
          <a:p>
            <a:endParaRPr lang="en-US"/>
          </a:p>
        </p:txBody>
      </p:sp>
      <p:sp>
        <p:nvSpPr>
          <p:cNvPr id="6" name="Slide Number Placeholder 5"/>
          <p:cNvSpPr>
            <a:spLocks noGrp="1"/>
          </p:cNvSpPr>
          <p:nvPr>
            <p:ph type="sldNum" sz="quarter" idx="12"/>
          </p:nvPr>
        </p:nvSpPr>
        <p:spPr>
          <a:xfrm>
            <a:off x="9212053" y="153960"/>
            <a:ext cx="2844800" cy="365125"/>
          </a:xfrm>
        </p:spPr>
        <p:txBody>
          <a:bodyPr/>
          <a:lstStyle/>
          <a:p>
            <a:fld id="{4C790541-6491-480C-BA60-F43DFDB6207A}" type="slidenum">
              <a:rPr lang="en-US" smtClean="0"/>
              <a:t>‹#›</a:t>
            </a:fld>
            <a:endParaRPr lang="en-US"/>
          </a:p>
        </p:txBody>
      </p:sp>
    </p:spTree>
    <p:extLst>
      <p:ext uri="{BB962C8B-B14F-4D97-AF65-F5344CB8AC3E}">
        <p14:creationId xmlns:p14="http://schemas.microsoft.com/office/powerpoint/2010/main" val="17417574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2"/>
        <p:cNvGrpSpPr/>
        <p:nvPr/>
      </p:nvGrpSpPr>
      <p:grpSpPr>
        <a:xfrm>
          <a:off x="0" y="0"/>
          <a:ext cx="0" cy="0"/>
          <a:chOff x="0" y="0"/>
          <a:chExt cx="0" cy="0"/>
        </a:xfrm>
      </p:grpSpPr>
      <p:sp>
        <p:nvSpPr>
          <p:cNvPr id="14" name="Shape 14"/>
          <p:cNvSpPr txBox="1">
            <a:spLocks noGrp="1"/>
          </p:cNvSpPr>
          <p:nvPr>
            <p:ph type="title"/>
          </p:nvPr>
        </p:nvSpPr>
        <p:spPr>
          <a:xfrm>
            <a:off x="609600" y="274637"/>
            <a:ext cx="10972800" cy="15219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5" name="Shape 15"/>
          <p:cNvSpPr txBox="1">
            <a:spLocks noGrp="1"/>
          </p:cNvSpPr>
          <p:nvPr>
            <p:ph type="body" idx="1"/>
          </p:nvPr>
        </p:nvSpPr>
        <p:spPr>
          <a:xfrm>
            <a:off x="609600" y="1947333"/>
            <a:ext cx="10972800" cy="46203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extLst>
      <p:ext uri="{BB962C8B-B14F-4D97-AF65-F5344CB8AC3E}">
        <p14:creationId xmlns:p14="http://schemas.microsoft.com/office/powerpoint/2010/main" val="2141628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sv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367269-A3E5-453D-A441-8C32877798E9}" type="datetime1">
              <a:rPr lang="en-US" smtClean="0"/>
              <a:t>10/10/2026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E06F90-2613-4EF5-AE3F-E50B7C556A0F}" type="slidenum">
              <a:rPr lang="en-US" smtClean="0"/>
              <a:t>‹#›</a:t>
            </a:fld>
            <a:endParaRPr lang="en-US"/>
          </a:p>
        </p:txBody>
      </p:sp>
      <p:pic>
        <p:nvPicPr>
          <p:cNvPr id="7" name="Picture 6" descr="new template.jpg"/>
          <p:cNvPicPr>
            <a:picLocks noChangeAspect="1"/>
          </p:cNvPicPr>
          <p:nvPr/>
        </p:nvPicPr>
        <p:blipFill>
          <a:blip r:embed="rId13"/>
          <a:stretch>
            <a:fillRect/>
          </a:stretch>
        </p:blipFill>
        <p:spPr>
          <a:xfrm>
            <a:off x="0" y="0"/>
            <a:ext cx="12192000" cy="6858000"/>
          </a:xfrm>
          <a:prstGeom prst="rect">
            <a:avLst/>
          </a:prstGeom>
        </p:spPr>
      </p:pic>
      <p:pic>
        <p:nvPicPr>
          <p:cNvPr id="12" name="Graphic 11">
            <a:extLst>
              <a:ext uri="{FF2B5EF4-FFF2-40B4-BE49-F238E27FC236}">
                <a16:creationId xmlns:a16="http://schemas.microsoft.com/office/drawing/2014/main" id="{37114C82-B9E8-4CAA-8F90-F8EBCB8EFEA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5415" y="6153196"/>
            <a:ext cx="5297864" cy="642166"/>
          </a:xfrm>
          <a:prstGeom prst="rect">
            <a:avLst/>
          </a:prstGeom>
        </p:spPr>
      </p:pic>
    </p:spTree>
    <p:extLst>
      <p:ext uri="{BB962C8B-B14F-4D97-AF65-F5344CB8AC3E}">
        <p14:creationId xmlns:p14="http://schemas.microsoft.com/office/powerpoint/2010/main" val="6897861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4687D7-52EC-43B1-99A5-F46C8E0DB29B}" type="datetimeFigureOut">
              <a:rPr lang="en-US" smtClean="0"/>
              <a:t>10/10/2026</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90541-6491-480C-BA60-F43DFDB6207A}" type="slidenum">
              <a:rPr lang="en-US" smtClean="0"/>
              <a:t>‹#›</a:t>
            </a:fld>
            <a:endParaRPr lang="en-US"/>
          </a:p>
        </p:txBody>
      </p:sp>
      <p:pic>
        <p:nvPicPr>
          <p:cNvPr id="7" name="Picture 6" descr="new template.jpg"/>
          <p:cNvPicPr>
            <a:picLocks noChangeAspect="1"/>
          </p:cNvPicPr>
          <p:nvPr/>
        </p:nvPicPr>
        <p:blipFill>
          <a:blip r:embed="rId14"/>
          <a:stretch>
            <a:fillRect/>
          </a:stretch>
        </p:blipFill>
        <p:spPr>
          <a:xfrm>
            <a:off x="0" y="0"/>
            <a:ext cx="12192000" cy="6858000"/>
          </a:xfrm>
          <a:prstGeom prst="rect">
            <a:avLst/>
          </a:prstGeom>
        </p:spPr>
      </p:pic>
      <p:pic>
        <p:nvPicPr>
          <p:cNvPr id="12" name="Graphic 11">
            <a:extLst>
              <a:ext uri="{FF2B5EF4-FFF2-40B4-BE49-F238E27FC236}">
                <a16:creationId xmlns:a16="http://schemas.microsoft.com/office/drawing/2014/main" id="{37114C82-B9E8-4CAA-8F90-F8EBCB8EFEA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5415" y="6153197"/>
            <a:ext cx="5297864" cy="642167"/>
          </a:xfrm>
          <a:prstGeom prst="rect">
            <a:avLst/>
          </a:prstGeom>
        </p:spPr>
      </p:pic>
    </p:spTree>
    <p:extLst>
      <p:ext uri="{BB962C8B-B14F-4D97-AF65-F5344CB8AC3E}">
        <p14:creationId xmlns:p14="http://schemas.microsoft.com/office/powerpoint/2010/main" val="339931908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sldNum="0" hdr="0" ftr="0" dt="0"/>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en.wikipedia.org/wiki/John_McCarthy_(computer_scientis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dartmouth.edu/~vox/0607/0724/ai50.html"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en.wikipedia.org/wiki/Alan_Turing"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csee.umbc.edu/courses/471/papers/turing.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en.wikipedia.org/wiki/Alan_Turing" TargetMode="Externa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rutherfordjournal.org/article040101.html#sdfootnotei34anc"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cogprints.org/7150/1/10.1.1.83.5248.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en.wikipedia.org/wiki/Chinese_room" TargetMode="Externa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omputerhistory.or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en.wikipedia.org/wiki/Marvin_minsky"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en.wikipedia.org/wiki/Neural_network"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21.png"/><Relationship Id="rId4" Type="http://schemas.openxmlformats.org/officeDocument/2006/relationships/customXml" Target="../ink/ink1.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hyperlink" Target="https://neil.fraser.name/writing/tank/"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7.jpg"/></Relationships>
</file>

<file path=ppt/slides/_rels/slide34.xml.rels><?xml version="1.0" encoding="UTF-8" standalone="yes"?>
<Relationships xmlns="http://schemas.openxmlformats.org/package/2006/relationships"><Relationship Id="rId2" Type="http://schemas.openxmlformats.org/officeDocument/2006/relationships/hyperlink" Target="https://youtu.be/qv6UVOQ0F44"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en.wikipedia.org/wiki/Deep_Blue_(chess_computer)"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arxiv.org/pdf/2302.02083"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www.moralmachine.net/"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E1C22-0A3F-41B8-86FE-FCFD0D2404D1}"/>
              </a:ext>
            </a:extLst>
          </p:cNvPr>
          <p:cNvSpPr>
            <a:spLocks noGrp="1"/>
          </p:cNvSpPr>
          <p:nvPr>
            <p:ph type="ctrTitle"/>
          </p:nvPr>
        </p:nvSpPr>
        <p:spPr>
          <a:xfrm>
            <a:off x="914400" y="659568"/>
            <a:ext cx="10363200" cy="5441430"/>
          </a:xfrm>
        </p:spPr>
        <p:txBody>
          <a:bodyPr/>
          <a:lstStyle/>
          <a:p>
            <a:r>
              <a:rPr lang="en-US" dirty="0"/>
              <a:t>Artificial Intelligence</a:t>
            </a:r>
          </a:p>
        </p:txBody>
      </p:sp>
    </p:spTree>
    <p:extLst>
      <p:ext uri="{BB962C8B-B14F-4D97-AF65-F5344CB8AC3E}">
        <p14:creationId xmlns:p14="http://schemas.microsoft.com/office/powerpoint/2010/main" val="1668818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8333E-77D2-4A30-8E67-FEA87CFEB792}"/>
              </a:ext>
            </a:extLst>
          </p:cNvPr>
          <p:cNvSpPr>
            <a:spLocks noGrp="1"/>
          </p:cNvSpPr>
          <p:nvPr>
            <p:ph type="title"/>
          </p:nvPr>
        </p:nvSpPr>
        <p:spPr>
          <a:xfrm>
            <a:off x="625503" y="691763"/>
            <a:ext cx="10972800" cy="5375082"/>
          </a:xfrm>
        </p:spPr>
        <p:txBody>
          <a:bodyPr/>
          <a:lstStyle/>
          <a:p>
            <a:r>
              <a:rPr lang="en-US" dirty="0"/>
              <a:t>What is Intelligence?</a:t>
            </a:r>
          </a:p>
        </p:txBody>
      </p:sp>
      <p:sp>
        <p:nvSpPr>
          <p:cNvPr id="3" name="Slide Number Placeholder 2">
            <a:extLst>
              <a:ext uri="{FF2B5EF4-FFF2-40B4-BE49-F238E27FC236}">
                <a16:creationId xmlns:a16="http://schemas.microsoft.com/office/drawing/2014/main" id="{B8F03740-E571-497D-87C1-2A74F9B8EAF0}"/>
              </a:ext>
            </a:extLst>
          </p:cNvPr>
          <p:cNvSpPr>
            <a:spLocks noGrp="1"/>
          </p:cNvSpPr>
          <p:nvPr>
            <p:ph type="sldNum" sz="quarter" idx="12"/>
          </p:nvPr>
        </p:nvSpPr>
        <p:spPr/>
        <p:txBody>
          <a:bodyPr/>
          <a:lstStyle/>
          <a:p>
            <a:fld id="{DDE06F90-2613-4EF5-AE3F-E50B7C556A0F}" type="slidenum">
              <a:rPr lang="en-US" smtClean="0"/>
              <a:t>2</a:t>
            </a:fld>
            <a:endParaRPr lang="en-US"/>
          </a:p>
        </p:txBody>
      </p:sp>
    </p:spTree>
    <p:extLst>
      <p:ext uri="{BB962C8B-B14F-4D97-AF65-F5344CB8AC3E}">
        <p14:creationId xmlns:p14="http://schemas.microsoft.com/office/powerpoint/2010/main" val="519140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8333E-77D2-4A30-8E67-FEA87CFEB792}"/>
              </a:ext>
            </a:extLst>
          </p:cNvPr>
          <p:cNvSpPr>
            <a:spLocks noGrp="1"/>
          </p:cNvSpPr>
          <p:nvPr>
            <p:ph type="title"/>
          </p:nvPr>
        </p:nvSpPr>
        <p:spPr>
          <a:xfrm>
            <a:off x="625503" y="691763"/>
            <a:ext cx="10972800" cy="5375082"/>
          </a:xfrm>
        </p:spPr>
        <p:txBody>
          <a:bodyPr/>
          <a:lstStyle/>
          <a:p>
            <a:r>
              <a:rPr lang="en-US" dirty="0"/>
              <a:t>What is </a:t>
            </a:r>
            <a:r>
              <a:rPr lang="en-US" b="1" dirty="0"/>
              <a:t>Artificial</a:t>
            </a:r>
            <a:r>
              <a:rPr lang="en-US" dirty="0"/>
              <a:t> Intelligence?</a:t>
            </a:r>
          </a:p>
        </p:txBody>
      </p:sp>
      <p:sp>
        <p:nvSpPr>
          <p:cNvPr id="3" name="Slide Number Placeholder 2">
            <a:extLst>
              <a:ext uri="{FF2B5EF4-FFF2-40B4-BE49-F238E27FC236}">
                <a16:creationId xmlns:a16="http://schemas.microsoft.com/office/drawing/2014/main" id="{00E55AF9-B602-40AF-92E3-16F318B3EDB8}"/>
              </a:ext>
            </a:extLst>
          </p:cNvPr>
          <p:cNvSpPr>
            <a:spLocks noGrp="1"/>
          </p:cNvSpPr>
          <p:nvPr>
            <p:ph type="sldNum" sz="quarter" idx="12"/>
          </p:nvPr>
        </p:nvSpPr>
        <p:spPr/>
        <p:txBody>
          <a:bodyPr/>
          <a:lstStyle/>
          <a:p>
            <a:fld id="{DDE06F90-2613-4EF5-AE3F-E50B7C556A0F}" type="slidenum">
              <a:rPr lang="en-US" smtClean="0"/>
              <a:t>3</a:t>
            </a:fld>
            <a:endParaRPr lang="en-US"/>
          </a:p>
        </p:txBody>
      </p:sp>
    </p:spTree>
    <p:extLst>
      <p:ext uri="{BB962C8B-B14F-4D97-AF65-F5344CB8AC3E}">
        <p14:creationId xmlns:p14="http://schemas.microsoft.com/office/powerpoint/2010/main" val="1830311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1DB83-D064-4AE3-B607-81455F99E43A}"/>
              </a:ext>
            </a:extLst>
          </p:cNvPr>
          <p:cNvSpPr>
            <a:spLocks noGrp="1"/>
          </p:cNvSpPr>
          <p:nvPr>
            <p:ph type="title"/>
          </p:nvPr>
        </p:nvSpPr>
        <p:spPr>
          <a:xfrm>
            <a:off x="-33451" y="781141"/>
            <a:ext cx="5999536" cy="5304866"/>
          </a:xfrm>
        </p:spPr>
        <p:txBody>
          <a:bodyPr/>
          <a:lstStyle/>
          <a:p>
            <a:r>
              <a:rPr lang="en-US" dirty="0"/>
              <a:t>John McCarthy </a:t>
            </a:r>
            <a:br>
              <a:rPr lang="en-US" dirty="0"/>
            </a:br>
            <a:r>
              <a:rPr lang="en-US" dirty="0"/>
              <a:t>(1927 - 2011)</a:t>
            </a:r>
          </a:p>
        </p:txBody>
      </p:sp>
      <p:pic>
        <p:nvPicPr>
          <p:cNvPr id="5" name="Picture 4">
            <a:extLst>
              <a:ext uri="{FF2B5EF4-FFF2-40B4-BE49-F238E27FC236}">
                <a16:creationId xmlns:a16="http://schemas.microsoft.com/office/drawing/2014/main" id="{0D139D36-4294-4437-9F5A-9FF4CA2BB0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6085" y="1540239"/>
            <a:ext cx="6119409" cy="4069407"/>
          </a:xfrm>
          <a:prstGeom prst="rect">
            <a:avLst/>
          </a:prstGeom>
        </p:spPr>
      </p:pic>
      <p:sp>
        <p:nvSpPr>
          <p:cNvPr id="6" name="Rectangle 5">
            <a:extLst>
              <a:ext uri="{FF2B5EF4-FFF2-40B4-BE49-F238E27FC236}">
                <a16:creationId xmlns:a16="http://schemas.microsoft.com/office/drawing/2014/main" id="{98EF022C-133D-4169-B9EF-E660CC255377}"/>
              </a:ext>
            </a:extLst>
          </p:cNvPr>
          <p:cNvSpPr/>
          <p:nvPr/>
        </p:nvSpPr>
        <p:spPr>
          <a:xfrm>
            <a:off x="9686699" y="6488668"/>
            <a:ext cx="2505301" cy="369332"/>
          </a:xfrm>
          <a:prstGeom prst="rect">
            <a:avLst/>
          </a:prstGeom>
        </p:spPr>
        <p:txBody>
          <a:bodyPr wrap="none">
            <a:spAutoFit/>
          </a:bodyPr>
          <a:lstStyle/>
          <a:p>
            <a:r>
              <a:rPr lang="en-US" dirty="0"/>
              <a:t>Image Source: </a:t>
            </a:r>
            <a:r>
              <a:rPr lang="en-US" dirty="0">
                <a:hlinkClick r:id="rId4"/>
              </a:rPr>
              <a:t>Wikipedia</a:t>
            </a:r>
            <a:endParaRPr lang="en-US" dirty="0"/>
          </a:p>
        </p:txBody>
      </p:sp>
      <p:sp>
        <p:nvSpPr>
          <p:cNvPr id="3" name="Slide Number Placeholder 2">
            <a:extLst>
              <a:ext uri="{FF2B5EF4-FFF2-40B4-BE49-F238E27FC236}">
                <a16:creationId xmlns:a16="http://schemas.microsoft.com/office/drawing/2014/main" id="{8710C6A8-7E5C-416F-B4B1-992D6AA7847D}"/>
              </a:ext>
            </a:extLst>
          </p:cNvPr>
          <p:cNvSpPr>
            <a:spLocks noGrp="1"/>
          </p:cNvSpPr>
          <p:nvPr>
            <p:ph type="sldNum" sz="quarter" idx="12"/>
          </p:nvPr>
        </p:nvSpPr>
        <p:spPr/>
        <p:txBody>
          <a:bodyPr/>
          <a:lstStyle/>
          <a:p>
            <a:fld id="{DDE06F90-2613-4EF5-AE3F-E50B7C556A0F}" type="slidenum">
              <a:rPr lang="en-US" smtClean="0"/>
              <a:t>4</a:t>
            </a:fld>
            <a:endParaRPr lang="en-US"/>
          </a:p>
        </p:txBody>
      </p:sp>
    </p:spTree>
    <p:extLst>
      <p:ext uri="{BB962C8B-B14F-4D97-AF65-F5344CB8AC3E}">
        <p14:creationId xmlns:p14="http://schemas.microsoft.com/office/powerpoint/2010/main" val="3552797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E4945-5AA9-4C83-85E9-AF6F7DF5B46F}"/>
              </a:ext>
            </a:extLst>
          </p:cNvPr>
          <p:cNvSpPr>
            <a:spLocks noGrp="1"/>
          </p:cNvSpPr>
          <p:nvPr>
            <p:ph type="title"/>
          </p:nvPr>
        </p:nvSpPr>
        <p:spPr>
          <a:xfrm>
            <a:off x="609600" y="348477"/>
            <a:ext cx="10972800" cy="1718861"/>
          </a:xfrm>
        </p:spPr>
        <p:txBody>
          <a:bodyPr>
            <a:normAutofit/>
          </a:bodyPr>
          <a:lstStyle/>
          <a:p>
            <a:r>
              <a:rPr lang="en-US" dirty="0"/>
              <a:t>Dartmouth Summer Research Project on Artificial Intelligence - 1956</a:t>
            </a:r>
          </a:p>
        </p:txBody>
      </p:sp>
      <p:sp>
        <p:nvSpPr>
          <p:cNvPr id="3" name="Content Placeholder 2">
            <a:extLst>
              <a:ext uri="{FF2B5EF4-FFF2-40B4-BE49-F238E27FC236}">
                <a16:creationId xmlns:a16="http://schemas.microsoft.com/office/drawing/2014/main" id="{BFB0A9E2-14D9-47EC-B5D3-C7EDA6019963}"/>
              </a:ext>
            </a:extLst>
          </p:cNvPr>
          <p:cNvSpPr>
            <a:spLocks noGrp="1"/>
          </p:cNvSpPr>
          <p:nvPr>
            <p:ph idx="1"/>
          </p:nvPr>
        </p:nvSpPr>
        <p:spPr>
          <a:xfrm>
            <a:off x="609600" y="2067338"/>
            <a:ext cx="5314122" cy="4058826"/>
          </a:xfrm>
        </p:spPr>
        <p:txBody>
          <a:bodyPr/>
          <a:lstStyle/>
          <a:p>
            <a:r>
              <a:rPr lang="en-US" dirty="0"/>
              <a:t>McCarthy himself, Allen Newell, Herbert Simon, Claude Shannon, and Marvin Minsky</a:t>
            </a:r>
          </a:p>
          <a:p>
            <a:r>
              <a:rPr lang="en-US" dirty="0"/>
              <a:t>Groundwork for AI were first introduced</a:t>
            </a:r>
          </a:p>
        </p:txBody>
      </p:sp>
      <p:pic>
        <p:nvPicPr>
          <p:cNvPr id="5" name="Picture 4">
            <a:extLst>
              <a:ext uri="{FF2B5EF4-FFF2-40B4-BE49-F238E27FC236}">
                <a16:creationId xmlns:a16="http://schemas.microsoft.com/office/drawing/2014/main" id="{99C03F30-70D0-4C3A-8D42-32065DC960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5732" y="2067338"/>
            <a:ext cx="5364578" cy="3991246"/>
          </a:xfrm>
          <a:prstGeom prst="rect">
            <a:avLst/>
          </a:prstGeom>
        </p:spPr>
      </p:pic>
      <p:sp>
        <p:nvSpPr>
          <p:cNvPr id="6" name="Rectangle 5">
            <a:extLst>
              <a:ext uri="{FF2B5EF4-FFF2-40B4-BE49-F238E27FC236}">
                <a16:creationId xmlns:a16="http://schemas.microsoft.com/office/drawing/2014/main" id="{724F714C-C78A-481F-9A30-C4919A49F1E8}"/>
              </a:ext>
            </a:extLst>
          </p:cNvPr>
          <p:cNvSpPr/>
          <p:nvPr/>
        </p:nvSpPr>
        <p:spPr>
          <a:xfrm>
            <a:off x="9587313" y="6498607"/>
            <a:ext cx="2604687" cy="369332"/>
          </a:xfrm>
          <a:prstGeom prst="rect">
            <a:avLst/>
          </a:prstGeom>
        </p:spPr>
        <p:txBody>
          <a:bodyPr wrap="none">
            <a:spAutoFit/>
          </a:bodyPr>
          <a:lstStyle/>
          <a:p>
            <a:r>
              <a:rPr lang="en-US" dirty="0"/>
              <a:t>Image Source: </a:t>
            </a:r>
            <a:r>
              <a:rPr lang="en-US" dirty="0">
                <a:hlinkClick r:id="rId4"/>
              </a:rPr>
              <a:t>Dartmouth</a:t>
            </a:r>
            <a:endParaRPr lang="en-US" dirty="0"/>
          </a:p>
        </p:txBody>
      </p:sp>
      <p:sp>
        <p:nvSpPr>
          <p:cNvPr id="4" name="Slide Number Placeholder 3">
            <a:extLst>
              <a:ext uri="{FF2B5EF4-FFF2-40B4-BE49-F238E27FC236}">
                <a16:creationId xmlns:a16="http://schemas.microsoft.com/office/drawing/2014/main" id="{D1417BC1-3E28-4C98-A51F-9DC71DFF0A9C}"/>
              </a:ext>
            </a:extLst>
          </p:cNvPr>
          <p:cNvSpPr>
            <a:spLocks noGrp="1"/>
          </p:cNvSpPr>
          <p:nvPr>
            <p:ph type="sldNum" sz="quarter" idx="12"/>
          </p:nvPr>
        </p:nvSpPr>
        <p:spPr/>
        <p:txBody>
          <a:bodyPr/>
          <a:lstStyle/>
          <a:p>
            <a:fld id="{DDE06F90-2613-4EF5-AE3F-E50B7C556A0F}" type="slidenum">
              <a:rPr lang="en-US" smtClean="0"/>
              <a:t>5</a:t>
            </a:fld>
            <a:endParaRPr lang="en-US"/>
          </a:p>
        </p:txBody>
      </p:sp>
    </p:spTree>
    <p:extLst>
      <p:ext uri="{BB962C8B-B14F-4D97-AF65-F5344CB8AC3E}">
        <p14:creationId xmlns:p14="http://schemas.microsoft.com/office/powerpoint/2010/main" val="2544888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86B59-CA1E-4C1B-96CF-11DB30281B2F}"/>
              </a:ext>
            </a:extLst>
          </p:cNvPr>
          <p:cNvSpPr>
            <a:spLocks noGrp="1"/>
          </p:cNvSpPr>
          <p:nvPr>
            <p:ph type="title"/>
          </p:nvPr>
        </p:nvSpPr>
        <p:spPr/>
        <p:txBody>
          <a:bodyPr/>
          <a:lstStyle/>
          <a:p>
            <a:r>
              <a:rPr lang="en-US" dirty="0"/>
              <a:t>What is Artificial Intelligence?</a:t>
            </a:r>
          </a:p>
        </p:txBody>
      </p:sp>
      <p:sp>
        <p:nvSpPr>
          <p:cNvPr id="3" name="Content Placeholder 2">
            <a:extLst>
              <a:ext uri="{FF2B5EF4-FFF2-40B4-BE49-F238E27FC236}">
                <a16:creationId xmlns:a16="http://schemas.microsoft.com/office/drawing/2014/main" id="{A1776F03-69DD-4C78-8658-8C43C5540F4D}"/>
              </a:ext>
            </a:extLst>
          </p:cNvPr>
          <p:cNvSpPr>
            <a:spLocks noGrp="1"/>
          </p:cNvSpPr>
          <p:nvPr>
            <p:ph idx="1"/>
          </p:nvPr>
        </p:nvSpPr>
        <p:spPr/>
        <p:txBody>
          <a:bodyPr/>
          <a:lstStyle/>
          <a:p>
            <a:pPr marL="0" indent="0">
              <a:buNone/>
            </a:pPr>
            <a:r>
              <a:rPr lang="en-US" i="1" dirty="0"/>
              <a:t>"It is the science and engineering of making intelligent machines, especially intelligent computer programs. It is related to the similar task of using computers to understand human intelligence, but AI does not have to confine itself to methods that are biologically observable."</a:t>
            </a:r>
            <a:br>
              <a:rPr lang="en-US" dirty="0"/>
            </a:br>
            <a:r>
              <a:rPr lang="en-US" dirty="0"/>
              <a:t>- John McCarthy, 2007</a:t>
            </a:r>
          </a:p>
        </p:txBody>
      </p:sp>
      <p:sp>
        <p:nvSpPr>
          <p:cNvPr id="4" name="Slide Number Placeholder 3">
            <a:extLst>
              <a:ext uri="{FF2B5EF4-FFF2-40B4-BE49-F238E27FC236}">
                <a16:creationId xmlns:a16="http://schemas.microsoft.com/office/drawing/2014/main" id="{9CDCF71C-8392-42A1-A1B9-4EF164572824}"/>
              </a:ext>
            </a:extLst>
          </p:cNvPr>
          <p:cNvSpPr>
            <a:spLocks noGrp="1"/>
          </p:cNvSpPr>
          <p:nvPr>
            <p:ph type="sldNum" sz="quarter" idx="12"/>
          </p:nvPr>
        </p:nvSpPr>
        <p:spPr/>
        <p:txBody>
          <a:bodyPr/>
          <a:lstStyle/>
          <a:p>
            <a:fld id="{DDE06F90-2613-4EF5-AE3F-E50B7C556A0F}" type="slidenum">
              <a:rPr lang="en-US" smtClean="0"/>
              <a:t>6</a:t>
            </a:fld>
            <a:endParaRPr lang="en-US"/>
          </a:p>
        </p:txBody>
      </p:sp>
    </p:spTree>
    <p:extLst>
      <p:ext uri="{BB962C8B-B14F-4D97-AF65-F5344CB8AC3E}">
        <p14:creationId xmlns:p14="http://schemas.microsoft.com/office/powerpoint/2010/main" val="2793984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43A14-01CF-4D70-9044-484A881DE366}"/>
              </a:ext>
            </a:extLst>
          </p:cNvPr>
          <p:cNvSpPr>
            <a:spLocks noGrp="1"/>
          </p:cNvSpPr>
          <p:nvPr>
            <p:ph type="title"/>
          </p:nvPr>
        </p:nvSpPr>
        <p:spPr/>
        <p:txBody>
          <a:bodyPr/>
          <a:lstStyle/>
          <a:p>
            <a:r>
              <a:rPr lang="en-US" dirty="0"/>
              <a:t>Yes, but what is intelligence?</a:t>
            </a:r>
          </a:p>
        </p:txBody>
      </p:sp>
      <p:sp>
        <p:nvSpPr>
          <p:cNvPr id="3" name="Content Placeholder 2">
            <a:extLst>
              <a:ext uri="{FF2B5EF4-FFF2-40B4-BE49-F238E27FC236}">
                <a16:creationId xmlns:a16="http://schemas.microsoft.com/office/drawing/2014/main" id="{94EB46C4-E024-4CCA-A855-D04CD95ADB20}"/>
              </a:ext>
            </a:extLst>
          </p:cNvPr>
          <p:cNvSpPr>
            <a:spLocks noGrp="1"/>
          </p:cNvSpPr>
          <p:nvPr>
            <p:ph idx="1"/>
          </p:nvPr>
        </p:nvSpPr>
        <p:spPr/>
        <p:txBody>
          <a:bodyPr/>
          <a:lstStyle/>
          <a:p>
            <a:pPr marL="0" indent="0">
              <a:buNone/>
            </a:pPr>
            <a:r>
              <a:rPr lang="en-US" i="1" dirty="0"/>
              <a:t>"Intelligence is the computational part of the ability to achieve goals in the world. Varying kinds and degrees of intelligence occur in people, many animals and some machines." </a:t>
            </a:r>
          </a:p>
          <a:p>
            <a:pPr marL="0" indent="0">
              <a:buNone/>
            </a:pPr>
            <a:r>
              <a:rPr lang="en-US" dirty="0"/>
              <a:t>- John McCarthy, 2007</a:t>
            </a:r>
          </a:p>
        </p:txBody>
      </p:sp>
      <p:sp>
        <p:nvSpPr>
          <p:cNvPr id="4" name="Slide Number Placeholder 3">
            <a:extLst>
              <a:ext uri="{FF2B5EF4-FFF2-40B4-BE49-F238E27FC236}">
                <a16:creationId xmlns:a16="http://schemas.microsoft.com/office/drawing/2014/main" id="{B8B24195-B9D8-48FC-93E3-6DFE91DF102B}"/>
              </a:ext>
            </a:extLst>
          </p:cNvPr>
          <p:cNvSpPr>
            <a:spLocks noGrp="1"/>
          </p:cNvSpPr>
          <p:nvPr>
            <p:ph type="sldNum" sz="quarter" idx="12"/>
          </p:nvPr>
        </p:nvSpPr>
        <p:spPr/>
        <p:txBody>
          <a:bodyPr/>
          <a:lstStyle/>
          <a:p>
            <a:fld id="{DDE06F90-2613-4EF5-AE3F-E50B7C556A0F}" type="slidenum">
              <a:rPr lang="en-US" smtClean="0"/>
              <a:t>7</a:t>
            </a:fld>
            <a:endParaRPr lang="en-US"/>
          </a:p>
        </p:txBody>
      </p:sp>
    </p:spTree>
    <p:extLst>
      <p:ext uri="{BB962C8B-B14F-4D97-AF65-F5344CB8AC3E}">
        <p14:creationId xmlns:p14="http://schemas.microsoft.com/office/powerpoint/2010/main" val="14148276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4E0C0-EE10-4252-A71D-8665BC5A79EA}"/>
              </a:ext>
            </a:extLst>
          </p:cNvPr>
          <p:cNvSpPr>
            <a:spLocks noGrp="1"/>
          </p:cNvSpPr>
          <p:nvPr>
            <p:ph type="title"/>
          </p:nvPr>
        </p:nvSpPr>
        <p:spPr>
          <a:xfrm>
            <a:off x="609600" y="298174"/>
            <a:ext cx="10972800" cy="1987825"/>
          </a:xfrm>
        </p:spPr>
        <p:txBody>
          <a:bodyPr>
            <a:normAutofit fontScale="90000"/>
          </a:bodyPr>
          <a:lstStyle/>
          <a:p>
            <a:r>
              <a:rPr lang="en-US" dirty="0"/>
              <a:t>Isn't there a solid definition of intelligence that doesn't depend on relating it to human intelligence?</a:t>
            </a:r>
          </a:p>
        </p:txBody>
      </p:sp>
      <p:sp>
        <p:nvSpPr>
          <p:cNvPr id="3" name="Content Placeholder 2">
            <a:extLst>
              <a:ext uri="{FF2B5EF4-FFF2-40B4-BE49-F238E27FC236}">
                <a16:creationId xmlns:a16="http://schemas.microsoft.com/office/drawing/2014/main" id="{6E9F42CD-D45C-44CB-A854-21431132B78E}"/>
              </a:ext>
            </a:extLst>
          </p:cNvPr>
          <p:cNvSpPr>
            <a:spLocks noGrp="1"/>
          </p:cNvSpPr>
          <p:nvPr>
            <p:ph idx="1"/>
          </p:nvPr>
        </p:nvSpPr>
        <p:spPr>
          <a:xfrm>
            <a:off x="609600" y="2285999"/>
            <a:ext cx="10972800" cy="3840165"/>
          </a:xfrm>
        </p:spPr>
        <p:txBody>
          <a:bodyPr/>
          <a:lstStyle/>
          <a:p>
            <a:pPr marL="0" indent="0">
              <a:buNone/>
            </a:pPr>
            <a:r>
              <a:rPr lang="en-US" i="1" dirty="0"/>
              <a:t>"Not yet. The problem is that we cannot yet characterize in general what kinds of computational procedures we want to call intelligent. We understand some of the mechanisms of intelligence and not others." </a:t>
            </a:r>
          </a:p>
          <a:p>
            <a:pPr marL="0" indent="0">
              <a:buNone/>
            </a:pPr>
            <a:r>
              <a:rPr lang="en-US" dirty="0"/>
              <a:t>- John McCarthy, 2007</a:t>
            </a:r>
          </a:p>
        </p:txBody>
      </p:sp>
      <p:sp>
        <p:nvSpPr>
          <p:cNvPr id="4" name="Slide Number Placeholder 3">
            <a:extLst>
              <a:ext uri="{FF2B5EF4-FFF2-40B4-BE49-F238E27FC236}">
                <a16:creationId xmlns:a16="http://schemas.microsoft.com/office/drawing/2014/main" id="{A76AD808-360A-434A-B678-00F7D51746B3}"/>
              </a:ext>
            </a:extLst>
          </p:cNvPr>
          <p:cNvSpPr>
            <a:spLocks noGrp="1"/>
          </p:cNvSpPr>
          <p:nvPr>
            <p:ph type="sldNum" sz="quarter" idx="12"/>
          </p:nvPr>
        </p:nvSpPr>
        <p:spPr/>
        <p:txBody>
          <a:bodyPr/>
          <a:lstStyle/>
          <a:p>
            <a:fld id="{DDE06F90-2613-4EF5-AE3F-E50B7C556A0F}" type="slidenum">
              <a:rPr lang="en-US" smtClean="0"/>
              <a:t>8</a:t>
            </a:fld>
            <a:endParaRPr lang="en-US"/>
          </a:p>
        </p:txBody>
      </p:sp>
    </p:spTree>
    <p:extLst>
      <p:ext uri="{BB962C8B-B14F-4D97-AF65-F5344CB8AC3E}">
        <p14:creationId xmlns:p14="http://schemas.microsoft.com/office/powerpoint/2010/main" val="23235531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98E0C7-7AEE-475C-9FBD-A40993D4E6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5329" y="59636"/>
            <a:ext cx="9244753" cy="6748669"/>
          </a:xfrm>
          <a:prstGeom prst="rect">
            <a:avLst/>
          </a:prstGeom>
        </p:spPr>
      </p:pic>
      <p:sp>
        <p:nvSpPr>
          <p:cNvPr id="8" name="Rectangle 7">
            <a:extLst>
              <a:ext uri="{FF2B5EF4-FFF2-40B4-BE49-F238E27FC236}">
                <a16:creationId xmlns:a16="http://schemas.microsoft.com/office/drawing/2014/main" id="{97418D5C-6731-42CC-A793-205A03A3EBB9}"/>
              </a:ext>
            </a:extLst>
          </p:cNvPr>
          <p:cNvSpPr/>
          <p:nvPr/>
        </p:nvSpPr>
        <p:spPr>
          <a:xfrm>
            <a:off x="10720690" y="6438973"/>
            <a:ext cx="1716794" cy="369332"/>
          </a:xfrm>
          <a:prstGeom prst="rect">
            <a:avLst/>
          </a:prstGeom>
        </p:spPr>
        <p:txBody>
          <a:bodyPr wrap="square">
            <a:spAutoFit/>
          </a:bodyPr>
          <a:lstStyle/>
          <a:p>
            <a:r>
              <a:rPr lang="en-US" dirty="0">
                <a:hlinkClick r:id="rId4"/>
              </a:rPr>
              <a:t>Image Source</a:t>
            </a:r>
            <a:endParaRPr lang="en-US" dirty="0"/>
          </a:p>
        </p:txBody>
      </p:sp>
      <p:sp>
        <p:nvSpPr>
          <p:cNvPr id="2" name="Slide Number Placeholder 1">
            <a:extLst>
              <a:ext uri="{FF2B5EF4-FFF2-40B4-BE49-F238E27FC236}">
                <a16:creationId xmlns:a16="http://schemas.microsoft.com/office/drawing/2014/main" id="{E9ECBED4-EDAD-4DFD-A668-A8A0DCA13BD4}"/>
              </a:ext>
            </a:extLst>
          </p:cNvPr>
          <p:cNvSpPr>
            <a:spLocks noGrp="1"/>
          </p:cNvSpPr>
          <p:nvPr>
            <p:ph type="sldNum" sz="quarter" idx="12"/>
          </p:nvPr>
        </p:nvSpPr>
        <p:spPr/>
        <p:txBody>
          <a:bodyPr/>
          <a:lstStyle/>
          <a:p>
            <a:fld id="{DDE06F90-2613-4EF5-AE3F-E50B7C556A0F}" type="slidenum">
              <a:rPr lang="en-US" smtClean="0"/>
              <a:t>9</a:t>
            </a:fld>
            <a:endParaRPr lang="en-US"/>
          </a:p>
        </p:txBody>
      </p:sp>
    </p:spTree>
    <p:extLst>
      <p:ext uri="{BB962C8B-B14F-4D97-AF65-F5344CB8AC3E}">
        <p14:creationId xmlns:p14="http://schemas.microsoft.com/office/powerpoint/2010/main" val="2308023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114A0-9218-4550-973D-10EBE06FBEC8}"/>
              </a:ext>
            </a:extLst>
          </p:cNvPr>
          <p:cNvSpPr>
            <a:spLocks noGrp="1"/>
          </p:cNvSpPr>
          <p:nvPr>
            <p:ph type="title"/>
          </p:nvPr>
        </p:nvSpPr>
        <p:spPr/>
        <p:txBody>
          <a:bodyPr/>
          <a:lstStyle/>
          <a:p>
            <a:r>
              <a:rPr lang="en-US" dirty="0"/>
              <a:t>Alan Turing (1912 - 1954)</a:t>
            </a:r>
          </a:p>
        </p:txBody>
      </p:sp>
      <p:sp>
        <p:nvSpPr>
          <p:cNvPr id="3" name="Content Placeholder 2">
            <a:extLst>
              <a:ext uri="{FF2B5EF4-FFF2-40B4-BE49-F238E27FC236}">
                <a16:creationId xmlns:a16="http://schemas.microsoft.com/office/drawing/2014/main" id="{1B8219BD-02B4-409F-8B0B-F36593024EA0}"/>
              </a:ext>
            </a:extLst>
          </p:cNvPr>
          <p:cNvSpPr>
            <a:spLocks noGrp="1"/>
          </p:cNvSpPr>
          <p:nvPr>
            <p:ph idx="1"/>
          </p:nvPr>
        </p:nvSpPr>
        <p:spPr>
          <a:xfrm>
            <a:off x="609600" y="1600201"/>
            <a:ext cx="6915462" cy="4525963"/>
          </a:xfrm>
        </p:spPr>
        <p:txBody>
          <a:bodyPr anchor="ctr"/>
          <a:lstStyle/>
          <a:p>
            <a:pPr marL="0" indent="0">
              <a:buNone/>
            </a:pPr>
            <a:r>
              <a:rPr lang="en-US" i="1" dirty="0"/>
              <a:t>"I propose to consider the question, </a:t>
            </a:r>
            <a:r>
              <a:rPr lang="en-US" i="1" dirty="0">
                <a:hlinkClick r:id="rId3"/>
              </a:rPr>
              <a:t>‘Can machines think?’</a:t>
            </a:r>
            <a:r>
              <a:rPr lang="en-US" i="1" dirty="0"/>
              <a:t>” </a:t>
            </a:r>
          </a:p>
          <a:p>
            <a:pPr marL="0" indent="0">
              <a:buNone/>
            </a:pPr>
            <a:r>
              <a:rPr lang="en-US" dirty="0"/>
              <a:t>- Turing, 1950</a:t>
            </a:r>
          </a:p>
        </p:txBody>
      </p:sp>
      <p:pic>
        <p:nvPicPr>
          <p:cNvPr id="5" name="Picture 4">
            <a:extLst>
              <a:ext uri="{FF2B5EF4-FFF2-40B4-BE49-F238E27FC236}">
                <a16:creationId xmlns:a16="http://schemas.microsoft.com/office/drawing/2014/main" id="{DE31016D-DA4A-440B-96B0-E883DB7421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4867" y="1491477"/>
            <a:ext cx="3630768" cy="4541017"/>
          </a:xfrm>
          <a:prstGeom prst="rect">
            <a:avLst/>
          </a:prstGeom>
        </p:spPr>
      </p:pic>
      <p:sp>
        <p:nvSpPr>
          <p:cNvPr id="6" name="Rectangle 5">
            <a:extLst>
              <a:ext uri="{FF2B5EF4-FFF2-40B4-BE49-F238E27FC236}">
                <a16:creationId xmlns:a16="http://schemas.microsoft.com/office/drawing/2014/main" id="{A18E6373-52A9-46E1-ABFE-D6D8CFF3BF87}"/>
              </a:ext>
            </a:extLst>
          </p:cNvPr>
          <p:cNvSpPr/>
          <p:nvPr/>
        </p:nvSpPr>
        <p:spPr>
          <a:xfrm>
            <a:off x="9765693" y="6488668"/>
            <a:ext cx="2505301" cy="369332"/>
          </a:xfrm>
          <a:prstGeom prst="rect">
            <a:avLst/>
          </a:prstGeom>
        </p:spPr>
        <p:txBody>
          <a:bodyPr wrap="none">
            <a:spAutoFit/>
          </a:bodyPr>
          <a:lstStyle/>
          <a:p>
            <a:r>
              <a:rPr lang="en-US" dirty="0"/>
              <a:t>Image Source: </a:t>
            </a:r>
            <a:r>
              <a:rPr lang="en-US" dirty="0">
                <a:hlinkClick r:id="rId5"/>
              </a:rPr>
              <a:t>Wikipedia</a:t>
            </a:r>
            <a:endParaRPr lang="en-US" dirty="0"/>
          </a:p>
        </p:txBody>
      </p:sp>
      <p:sp>
        <p:nvSpPr>
          <p:cNvPr id="4" name="Slide Number Placeholder 3">
            <a:extLst>
              <a:ext uri="{FF2B5EF4-FFF2-40B4-BE49-F238E27FC236}">
                <a16:creationId xmlns:a16="http://schemas.microsoft.com/office/drawing/2014/main" id="{1ECFE0E5-12DA-442A-9525-7F6A0BFBEB87}"/>
              </a:ext>
            </a:extLst>
          </p:cNvPr>
          <p:cNvSpPr>
            <a:spLocks noGrp="1"/>
          </p:cNvSpPr>
          <p:nvPr>
            <p:ph type="sldNum" sz="quarter" idx="12"/>
          </p:nvPr>
        </p:nvSpPr>
        <p:spPr/>
        <p:txBody>
          <a:bodyPr/>
          <a:lstStyle/>
          <a:p>
            <a:fld id="{DDE06F90-2613-4EF5-AE3F-E50B7C556A0F}" type="slidenum">
              <a:rPr lang="en-US" smtClean="0"/>
              <a:t>10</a:t>
            </a:fld>
            <a:endParaRPr lang="en-US"/>
          </a:p>
        </p:txBody>
      </p:sp>
    </p:spTree>
    <p:extLst>
      <p:ext uri="{BB962C8B-B14F-4D97-AF65-F5344CB8AC3E}">
        <p14:creationId xmlns:p14="http://schemas.microsoft.com/office/powerpoint/2010/main" val="2014655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15881-38B0-479A-AFA0-D604D77F6691}"/>
              </a:ext>
            </a:extLst>
          </p:cNvPr>
          <p:cNvSpPr>
            <a:spLocks noGrp="1"/>
          </p:cNvSpPr>
          <p:nvPr>
            <p:ph type="title"/>
          </p:nvPr>
        </p:nvSpPr>
        <p:spPr/>
        <p:txBody>
          <a:bodyPr/>
          <a:lstStyle/>
          <a:p>
            <a:r>
              <a:rPr lang="en-US" dirty="0"/>
              <a:t>Turing Test</a:t>
            </a:r>
          </a:p>
        </p:txBody>
      </p:sp>
      <p:pic>
        <p:nvPicPr>
          <p:cNvPr id="5" name="Content Placeholder 4">
            <a:extLst>
              <a:ext uri="{FF2B5EF4-FFF2-40B4-BE49-F238E27FC236}">
                <a16:creationId xmlns:a16="http://schemas.microsoft.com/office/drawing/2014/main" id="{27889829-D11B-425C-8E96-4CBD25B7A5F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56991" y="1407195"/>
            <a:ext cx="4708315" cy="4666464"/>
          </a:xfrm>
        </p:spPr>
      </p:pic>
      <p:sp>
        <p:nvSpPr>
          <p:cNvPr id="6" name="Rectangle 5">
            <a:extLst>
              <a:ext uri="{FF2B5EF4-FFF2-40B4-BE49-F238E27FC236}">
                <a16:creationId xmlns:a16="http://schemas.microsoft.com/office/drawing/2014/main" id="{F807B348-D1B3-47F7-902E-C0BCAA7D04F1}"/>
              </a:ext>
            </a:extLst>
          </p:cNvPr>
          <p:cNvSpPr/>
          <p:nvPr/>
        </p:nvSpPr>
        <p:spPr>
          <a:xfrm>
            <a:off x="8933002" y="6488668"/>
            <a:ext cx="3330848" cy="369332"/>
          </a:xfrm>
          <a:prstGeom prst="rect">
            <a:avLst/>
          </a:prstGeom>
        </p:spPr>
        <p:txBody>
          <a:bodyPr wrap="none">
            <a:spAutoFit/>
          </a:bodyPr>
          <a:lstStyle/>
          <a:p>
            <a:r>
              <a:rPr lang="en-US" dirty="0"/>
              <a:t>Image Source: </a:t>
            </a:r>
            <a:r>
              <a:rPr lang="en-US" dirty="0">
                <a:hlinkClick r:id="rId4"/>
              </a:rPr>
              <a:t>Rutherford Journal</a:t>
            </a:r>
            <a:endParaRPr lang="en-US" dirty="0"/>
          </a:p>
        </p:txBody>
      </p:sp>
      <p:sp>
        <p:nvSpPr>
          <p:cNvPr id="3" name="Slide Number Placeholder 2">
            <a:extLst>
              <a:ext uri="{FF2B5EF4-FFF2-40B4-BE49-F238E27FC236}">
                <a16:creationId xmlns:a16="http://schemas.microsoft.com/office/drawing/2014/main" id="{544705B3-6AFE-4793-B04B-7323845335D3}"/>
              </a:ext>
            </a:extLst>
          </p:cNvPr>
          <p:cNvSpPr>
            <a:spLocks noGrp="1"/>
          </p:cNvSpPr>
          <p:nvPr>
            <p:ph type="sldNum" sz="quarter" idx="12"/>
          </p:nvPr>
        </p:nvSpPr>
        <p:spPr/>
        <p:txBody>
          <a:bodyPr/>
          <a:lstStyle/>
          <a:p>
            <a:fld id="{DDE06F90-2613-4EF5-AE3F-E50B7C556A0F}" type="slidenum">
              <a:rPr lang="en-US" smtClean="0"/>
              <a:t>11</a:t>
            </a:fld>
            <a:endParaRPr lang="en-US"/>
          </a:p>
        </p:txBody>
      </p:sp>
    </p:spTree>
    <p:extLst>
      <p:ext uri="{BB962C8B-B14F-4D97-AF65-F5344CB8AC3E}">
        <p14:creationId xmlns:p14="http://schemas.microsoft.com/office/powerpoint/2010/main" val="583203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BCE85-9EE0-4448-A35E-FF699A09E30D}"/>
              </a:ext>
            </a:extLst>
          </p:cNvPr>
          <p:cNvSpPr>
            <a:spLocks noGrp="1"/>
          </p:cNvSpPr>
          <p:nvPr>
            <p:ph type="title"/>
          </p:nvPr>
        </p:nvSpPr>
        <p:spPr/>
        <p:txBody>
          <a:bodyPr/>
          <a:lstStyle/>
          <a:p>
            <a:r>
              <a:rPr lang="en-US" dirty="0"/>
              <a:t>Chinese Room</a:t>
            </a:r>
          </a:p>
        </p:txBody>
      </p:sp>
      <p:sp>
        <p:nvSpPr>
          <p:cNvPr id="3" name="Content Placeholder 2">
            <a:extLst>
              <a:ext uri="{FF2B5EF4-FFF2-40B4-BE49-F238E27FC236}">
                <a16:creationId xmlns:a16="http://schemas.microsoft.com/office/drawing/2014/main" id="{E60D6C9F-9CA0-444D-AF1E-B73823C244C0}"/>
              </a:ext>
            </a:extLst>
          </p:cNvPr>
          <p:cNvSpPr>
            <a:spLocks noGrp="1"/>
          </p:cNvSpPr>
          <p:nvPr>
            <p:ph idx="1"/>
          </p:nvPr>
        </p:nvSpPr>
        <p:spPr>
          <a:xfrm>
            <a:off x="609600" y="1600201"/>
            <a:ext cx="7350177" cy="4525963"/>
          </a:xfrm>
        </p:spPr>
        <p:txBody>
          <a:bodyPr/>
          <a:lstStyle/>
          <a:p>
            <a:r>
              <a:rPr lang="en-US" dirty="0">
                <a:hlinkClick r:id="rId3"/>
              </a:rPr>
              <a:t>John Searle</a:t>
            </a:r>
            <a:r>
              <a:rPr lang="en-US" dirty="0"/>
              <a:t> 1980: “Minds, Brains, and Programs”</a:t>
            </a:r>
          </a:p>
          <a:p>
            <a:r>
              <a:rPr lang="en-US" dirty="0"/>
              <a:t>Instructions for input/out of Chinese characters</a:t>
            </a:r>
          </a:p>
          <a:p>
            <a:r>
              <a:rPr lang="en-US" dirty="0"/>
              <a:t>Intelligent, or just good at following directions?</a:t>
            </a:r>
          </a:p>
        </p:txBody>
      </p:sp>
      <p:pic>
        <p:nvPicPr>
          <p:cNvPr id="5" name="Picture 4">
            <a:extLst>
              <a:ext uri="{FF2B5EF4-FFF2-40B4-BE49-F238E27FC236}">
                <a16:creationId xmlns:a16="http://schemas.microsoft.com/office/drawing/2014/main" id="{DFB71ACE-CB13-493C-9797-8334772FA9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4472" y="1284479"/>
            <a:ext cx="3035345" cy="4551537"/>
          </a:xfrm>
          <a:prstGeom prst="rect">
            <a:avLst/>
          </a:prstGeom>
        </p:spPr>
      </p:pic>
      <p:sp>
        <p:nvSpPr>
          <p:cNvPr id="6" name="Rectangle 5">
            <a:extLst>
              <a:ext uri="{FF2B5EF4-FFF2-40B4-BE49-F238E27FC236}">
                <a16:creationId xmlns:a16="http://schemas.microsoft.com/office/drawing/2014/main" id="{A908B4E7-CEF6-4BEA-B2B8-C960C01603F3}"/>
              </a:ext>
            </a:extLst>
          </p:cNvPr>
          <p:cNvSpPr/>
          <p:nvPr/>
        </p:nvSpPr>
        <p:spPr>
          <a:xfrm>
            <a:off x="9763219" y="6488668"/>
            <a:ext cx="2505301" cy="369332"/>
          </a:xfrm>
          <a:prstGeom prst="rect">
            <a:avLst/>
          </a:prstGeom>
        </p:spPr>
        <p:txBody>
          <a:bodyPr wrap="none">
            <a:spAutoFit/>
          </a:bodyPr>
          <a:lstStyle/>
          <a:p>
            <a:r>
              <a:rPr lang="en-US" dirty="0"/>
              <a:t>Image Source: </a:t>
            </a:r>
            <a:r>
              <a:rPr lang="en-US" dirty="0">
                <a:hlinkClick r:id="rId5"/>
              </a:rPr>
              <a:t>Wikipedia</a:t>
            </a:r>
            <a:endParaRPr lang="en-US" dirty="0"/>
          </a:p>
        </p:txBody>
      </p:sp>
      <p:sp>
        <p:nvSpPr>
          <p:cNvPr id="4" name="Slide Number Placeholder 3">
            <a:extLst>
              <a:ext uri="{FF2B5EF4-FFF2-40B4-BE49-F238E27FC236}">
                <a16:creationId xmlns:a16="http://schemas.microsoft.com/office/drawing/2014/main" id="{AA88903F-545A-4B17-9709-D5CA59EFB6EE}"/>
              </a:ext>
            </a:extLst>
          </p:cNvPr>
          <p:cNvSpPr>
            <a:spLocks noGrp="1"/>
          </p:cNvSpPr>
          <p:nvPr>
            <p:ph type="sldNum" sz="quarter" idx="12"/>
          </p:nvPr>
        </p:nvSpPr>
        <p:spPr/>
        <p:txBody>
          <a:bodyPr/>
          <a:lstStyle/>
          <a:p>
            <a:fld id="{DDE06F90-2613-4EF5-AE3F-E50B7C556A0F}" type="slidenum">
              <a:rPr lang="en-US" smtClean="0"/>
              <a:t>12</a:t>
            </a:fld>
            <a:endParaRPr lang="en-US"/>
          </a:p>
        </p:txBody>
      </p:sp>
    </p:spTree>
    <p:extLst>
      <p:ext uri="{BB962C8B-B14F-4D97-AF65-F5344CB8AC3E}">
        <p14:creationId xmlns:p14="http://schemas.microsoft.com/office/powerpoint/2010/main" val="4194255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8B769-4406-4177-9299-44C33F85565E}"/>
              </a:ext>
            </a:extLst>
          </p:cNvPr>
          <p:cNvSpPr>
            <a:spLocks noGrp="1"/>
          </p:cNvSpPr>
          <p:nvPr>
            <p:ph type="title"/>
          </p:nvPr>
        </p:nvSpPr>
        <p:spPr/>
        <p:txBody>
          <a:bodyPr/>
          <a:lstStyle/>
          <a:p>
            <a:r>
              <a:rPr lang="it-IT" dirty="0"/>
              <a:t>Strong AI vs. Weak AI</a:t>
            </a:r>
            <a:endParaRPr lang="en-US" dirty="0"/>
          </a:p>
        </p:txBody>
      </p:sp>
      <p:sp>
        <p:nvSpPr>
          <p:cNvPr id="3" name="Content Placeholder 2">
            <a:extLst>
              <a:ext uri="{FF2B5EF4-FFF2-40B4-BE49-F238E27FC236}">
                <a16:creationId xmlns:a16="http://schemas.microsoft.com/office/drawing/2014/main" id="{DD70BCD7-69AD-4C8B-93C4-3AF56A7D8AB4}"/>
              </a:ext>
            </a:extLst>
          </p:cNvPr>
          <p:cNvSpPr>
            <a:spLocks noGrp="1"/>
          </p:cNvSpPr>
          <p:nvPr>
            <p:ph idx="1"/>
          </p:nvPr>
        </p:nvSpPr>
        <p:spPr/>
        <p:txBody>
          <a:bodyPr/>
          <a:lstStyle/>
          <a:p>
            <a:r>
              <a:rPr lang="en-US" b="1" dirty="0"/>
              <a:t>Strong AI</a:t>
            </a:r>
            <a:r>
              <a:rPr lang="en-US" dirty="0"/>
              <a:t> - matches human intelligence and is capable of performing </a:t>
            </a:r>
            <a:r>
              <a:rPr lang="en-US" i="1" dirty="0"/>
              <a:t>any</a:t>
            </a:r>
            <a:r>
              <a:rPr lang="en-US" dirty="0"/>
              <a:t> task</a:t>
            </a:r>
          </a:p>
          <a:p>
            <a:r>
              <a:rPr lang="en-US" b="1" dirty="0"/>
              <a:t>Weak AI</a:t>
            </a:r>
            <a:r>
              <a:rPr lang="en-US" dirty="0"/>
              <a:t> - only designed to perform a </a:t>
            </a:r>
            <a:r>
              <a:rPr lang="en-US" i="1" dirty="0"/>
              <a:t>specific subset</a:t>
            </a:r>
            <a:r>
              <a:rPr lang="en-US" dirty="0"/>
              <a:t> of intelligent actions</a:t>
            </a:r>
          </a:p>
          <a:p>
            <a:endParaRPr lang="en-US" dirty="0"/>
          </a:p>
        </p:txBody>
      </p:sp>
      <p:sp>
        <p:nvSpPr>
          <p:cNvPr id="4" name="Slide Number Placeholder 3">
            <a:extLst>
              <a:ext uri="{FF2B5EF4-FFF2-40B4-BE49-F238E27FC236}">
                <a16:creationId xmlns:a16="http://schemas.microsoft.com/office/drawing/2014/main" id="{A45F6725-7A8C-46AC-901A-0C6365CA616E}"/>
              </a:ext>
            </a:extLst>
          </p:cNvPr>
          <p:cNvSpPr>
            <a:spLocks noGrp="1"/>
          </p:cNvSpPr>
          <p:nvPr>
            <p:ph type="sldNum" sz="quarter" idx="12"/>
          </p:nvPr>
        </p:nvSpPr>
        <p:spPr/>
        <p:txBody>
          <a:bodyPr/>
          <a:lstStyle/>
          <a:p>
            <a:fld id="{DDE06F90-2613-4EF5-AE3F-E50B7C556A0F}" type="slidenum">
              <a:rPr lang="en-US" smtClean="0"/>
              <a:t>13</a:t>
            </a:fld>
            <a:endParaRPr lang="en-US"/>
          </a:p>
        </p:txBody>
      </p:sp>
    </p:spTree>
    <p:extLst>
      <p:ext uri="{BB962C8B-B14F-4D97-AF65-F5344CB8AC3E}">
        <p14:creationId xmlns:p14="http://schemas.microsoft.com/office/powerpoint/2010/main" val="1297269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F8367-D0D2-48A3-9334-4E7AE8189F87}"/>
              </a:ext>
            </a:extLst>
          </p:cNvPr>
          <p:cNvSpPr>
            <a:spLocks noGrp="1"/>
          </p:cNvSpPr>
          <p:nvPr>
            <p:ph type="title"/>
          </p:nvPr>
        </p:nvSpPr>
        <p:spPr/>
        <p:txBody>
          <a:bodyPr/>
          <a:lstStyle/>
          <a:p>
            <a:r>
              <a:rPr lang="en-US" dirty="0"/>
              <a:t>Intelligent Agents</a:t>
            </a:r>
          </a:p>
        </p:txBody>
      </p:sp>
      <p:sp>
        <p:nvSpPr>
          <p:cNvPr id="3" name="Content Placeholder 2">
            <a:extLst>
              <a:ext uri="{FF2B5EF4-FFF2-40B4-BE49-F238E27FC236}">
                <a16:creationId xmlns:a16="http://schemas.microsoft.com/office/drawing/2014/main" id="{D57B9EF6-8414-4D8A-A5FB-0AFFF330DC29}"/>
              </a:ext>
            </a:extLst>
          </p:cNvPr>
          <p:cNvSpPr>
            <a:spLocks noGrp="1"/>
          </p:cNvSpPr>
          <p:nvPr>
            <p:ph idx="1"/>
          </p:nvPr>
        </p:nvSpPr>
        <p:spPr/>
        <p:txBody>
          <a:bodyPr/>
          <a:lstStyle/>
          <a:p>
            <a:r>
              <a:rPr lang="en-US" dirty="0"/>
              <a:t>Agent: Definition Any entity that </a:t>
            </a:r>
            <a:r>
              <a:rPr lang="en-US" i="1" dirty="0"/>
              <a:t>perceives</a:t>
            </a:r>
            <a:r>
              <a:rPr lang="en-US" dirty="0"/>
              <a:t> its environment through </a:t>
            </a:r>
            <a:r>
              <a:rPr lang="en-US" i="1" dirty="0"/>
              <a:t>sensors</a:t>
            </a:r>
            <a:r>
              <a:rPr lang="en-US" dirty="0"/>
              <a:t> and </a:t>
            </a:r>
            <a:r>
              <a:rPr lang="en-US" i="1" dirty="0"/>
              <a:t>acts</a:t>
            </a:r>
            <a:r>
              <a:rPr lang="en-US" dirty="0"/>
              <a:t> upon that environment through </a:t>
            </a:r>
            <a:r>
              <a:rPr lang="en-US" i="1" dirty="0"/>
              <a:t>effectors</a:t>
            </a:r>
            <a:endParaRPr lang="en-US" dirty="0"/>
          </a:p>
          <a:p>
            <a:r>
              <a:rPr lang="en-US" dirty="0"/>
              <a:t>Examples (class discussion): human, robotic, software agents</a:t>
            </a:r>
          </a:p>
          <a:p>
            <a:endParaRPr lang="en-US" dirty="0"/>
          </a:p>
        </p:txBody>
      </p:sp>
      <p:sp>
        <p:nvSpPr>
          <p:cNvPr id="4" name="Slide Number Placeholder 3">
            <a:extLst>
              <a:ext uri="{FF2B5EF4-FFF2-40B4-BE49-F238E27FC236}">
                <a16:creationId xmlns:a16="http://schemas.microsoft.com/office/drawing/2014/main" id="{0C89B172-7DC7-4EC6-A9DA-956BEF3399EF}"/>
              </a:ext>
            </a:extLst>
          </p:cNvPr>
          <p:cNvSpPr>
            <a:spLocks noGrp="1"/>
          </p:cNvSpPr>
          <p:nvPr>
            <p:ph type="sldNum" sz="quarter" idx="12"/>
          </p:nvPr>
        </p:nvSpPr>
        <p:spPr/>
        <p:txBody>
          <a:bodyPr/>
          <a:lstStyle/>
          <a:p>
            <a:fld id="{DDE06F90-2613-4EF5-AE3F-E50B7C556A0F}" type="slidenum">
              <a:rPr lang="en-US" smtClean="0"/>
              <a:t>14</a:t>
            </a:fld>
            <a:endParaRPr lang="en-US"/>
          </a:p>
        </p:txBody>
      </p:sp>
    </p:spTree>
    <p:extLst>
      <p:ext uri="{BB962C8B-B14F-4D97-AF65-F5344CB8AC3E}">
        <p14:creationId xmlns:p14="http://schemas.microsoft.com/office/powerpoint/2010/main" val="1365029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B9F06-FF65-4B60-B39D-4605E96D4DE4}"/>
              </a:ext>
            </a:extLst>
          </p:cNvPr>
          <p:cNvSpPr>
            <a:spLocks noGrp="1"/>
          </p:cNvSpPr>
          <p:nvPr>
            <p:ph type="title"/>
          </p:nvPr>
        </p:nvSpPr>
        <p:spPr/>
        <p:txBody>
          <a:bodyPr/>
          <a:lstStyle/>
          <a:p>
            <a:r>
              <a:rPr lang="en-US" dirty="0"/>
              <a:t>How Agents Should Act</a:t>
            </a:r>
          </a:p>
        </p:txBody>
      </p:sp>
      <p:sp>
        <p:nvSpPr>
          <p:cNvPr id="3" name="Content Placeholder 2">
            <a:extLst>
              <a:ext uri="{FF2B5EF4-FFF2-40B4-BE49-F238E27FC236}">
                <a16:creationId xmlns:a16="http://schemas.microsoft.com/office/drawing/2014/main" id="{F829E590-28BD-458F-AB13-A432D658A8C9}"/>
              </a:ext>
            </a:extLst>
          </p:cNvPr>
          <p:cNvSpPr>
            <a:spLocks noGrp="1"/>
          </p:cNvSpPr>
          <p:nvPr>
            <p:ph idx="1"/>
          </p:nvPr>
        </p:nvSpPr>
        <p:spPr/>
        <p:txBody>
          <a:bodyPr>
            <a:normAutofit/>
          </a:bodyPr>
          <a:lstStyle/>
          <a:p>
            <a:r>
              <a:rPr lang="en-US" dirty="0"/>
              <a:t>A rational agent:</a:t>
            </a:r>
          </a:p>
          <a:p>
            <a:pPr lvl="1"/>
            <a:r>
              <a:rPr lang="en-US" dirty="0"/>
              <a:t>Does the </a:t>
            </a:r>
            <a:r>
              <a:rPr lang="en-US" i="1" dirty="0"/>
              <a:t>right thing</a:t>
            </a:r>
            <a:endParaRPr lang="en-US" dirty="0"/>
          </a:p>
          <a:p>
            <a:pPr lvl="1"/>
            <a:r>
              <a:rPr lang="en-US" dirty="0"/>
              <a:t>Given what it </a:t>
            </a:r>
            <a:r>
              <a:rPr lang="en-US" i="1" dirty="0"/>
              <a:t>believes</a:t>
            </a:r>
            <a:endParaRPr lang="en-US" dirty="0"/>
          </a:p>
          <a:p>
            <a:pPr lvl="1"/>
            <a:r>
              <a:rPr lang="en-US" dirty="0"/>
              <a:t>From what is </a:t>
            </a:r>
            <a:r>
              <a:rPr lang="en-US" i="1" dirty="0"/>
              <a:t>perceives</a:t>
            </a:r>
          </a:p>
          <a:p>
            <a:r>
              <a:rPr lang="en-US" b="1" dirty="0"/>
              <a:t>Maximum Success Measure (Utility)</a:t>
            </a:r>
            <a:endParaRPr lang="en-US" dirty="0"/>
          </a:p>
          <a:p>
            <a:pPr lvl="1"/>
            <a:r>
              <a:rPr lang="en-US" dirty="0"/>
              <a:t>What is the </a:t>
            </a:r>
            <a:r>
              <a:rPr lang="en-US" i="1" dirty="0"/>
              <a:t>right thing</a:t>
            </a:r>
            <a:endParaRPr lang="en-US" dirty="0"/>
          </a:p>
          <a:p>
            <a:pPr lvl="1"/>
            <a:r>
              <a:rPr lang="en-US" i="1" dirty="0"/>
              <a:t>How</a:t>
            </a:r>
            <a:r>
              <a:rPr lang="en-US" dirty="0"/>
              <a:t> and </a:t>
            </a:r>
            <a:r>
              <a:rPr lang="en-US" i="1" dirty="0"/>
              <a:t>When</a:t>
            </a:r>
            <a:r>
              <a:rPr lang="en-US" dirty="0"/>
              <a:t> to evaluate success</a:t>
            </a:r>
          </a:p>
          <a:p>
            <a:endParaRPr lang="en-US" dirty="0"/>
          </a:p>
        </p:txBody>
      </p:sp>
      <p:sp>
        <p:nvSpPr>
          <p:cNvPr id="4" name="Slide Number Placeholder 3">
            <a:extLst>
              <a:ext uri="{FF2B5EF4-FFF2-40B4-BE49-F238E27FC236}">
                <a16:creationId xmlns:a16="http://schemas.microsoft.com/office/drawing/2014/main" id="{A4554104-D8C4-4382-8797-56851DF00727}"/>
              </a:ext>
            </a:extLst>
          </p:cNvPr>
          <p:cNvSpPr>
            <a:spLocks noGrp="1"/>
          </p:cNvSpPr>
          <p:nvPr>
            <p:ph type="sldNum" sz="quarter" idx="12"/>
          </p:nvPr>
        </p:nvSpPr>
        <p:spPr/>
        <p:txBody>
          <a:bodyPr/>
          <a:lstStyle/>
          <a:p>
            <a:fld id="{DDE06F90-2613-4EF5-AE3F-E50B7C556A0F}" type="slidenum">
              <a:rPr lang="en-US" smtClean="0"/>
              <a:t>15</a:t>
            </a:fld>
            <a:endParaRPr lang="en-US"/>
          </a:p>
        </p:txBody>
      </p:sp>
    </p:spTree>
    <p:extLst>
      <p:ext uri="{BB962C8B-B14F-4D97-AF65-F5344CB8AC3E}">
        <p14:creationId xmlns:p14="http://schemas.microsoft.com/office/powerpoint/2010/main" val="2362940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0A7DA-B282-402B-9858-20243E63F553}"/>
              </a:ext>
            </a:extLst>
          </p:cNvPr>
          <p:cNvSpPr>
            <a:spLocks noGrp="1"/>
          </p:cNvSpPr>
          <p:nvPr>
            <p:ph type="title"/>
          </p:nvPr>
        </p:nvSpPr>
        <p:spPr/>
        <p:txBody>
          <a:bodyPr/>
          <a:lstStyle/>
          <a:p>
            <a:r>
              <a:rPr lang="en-US" dirty="0"/>
              <a:t>Simple Reflex Agents</a:t>
            </a:r>
          </a:p>
        </p:txBody>
      </p:sp>
      <p:pic>
        <p:nvPicPr>
          <p:cNvPr id="4" name="Shape 47">
            <a:extLst>
              <a:ext uri="{FF2B5EF4-FFF2-40B4-BE49-F238E27FC236}">
                <a16:creationId xmlns:a16="http://schemas.microsoft.com/office/drawing/2014/main" id="{8800D8B6-CC3D-43D9-B802-FE96A650B9E9}"/>
              </a:ext>
            </a:extLst>
          </p:cNvPr>
          <p:cNvPicPr preferRelativeResize="0">
            <a:picLocks noGrp="1"/>
          </p:cNvPicPr>
          <p:nvPr>
            <p:ph idx="1"/>
          </p:nvPr>
        </p:nvPicPr>
        <p:blipFill>
          <a:blip r:embed="rId2">
            <a:alphaModFix/>
          </a:blip>
          <a:stretch>
            <a:fillRect/>
          </a:stretch>
        </p:blipFill>
        <p:spPr>
          <a:xfrm>
            <a:off x="1379095" y="1304144"/>
            <a:ext cx="9593705" cy="4601981"/>
          </a:xfrm>
          <a:prstGeom prst="rect">
            <a:avLst/>
          </a:prstGeom>
          <a:noFill/>
          <a:ln>
            <a:noFill/>
          </a:ln>
        </p:spPr>
      </p:pic>
      <p:sp>
        <p:nvSpPr>
          <p:cNvPr id="3" name="Slide Number Placeholder 2">
            <a:extLst>
              <a:ext uri="{FF2B5EF4-FFF2-40B4-BE49-F238E27FC236}">
                <a16:creationId xmlns:a16="http://schemas.microsoft.com/office/drawing/2014/main" id="{19F44A87-90D6-41A5-875C-AE510CBB795E}"/>
              </a:ext>
            </a:extLst>
          </p:cNvPr>
          <p:cNvSpPr>
            <a:spLocks noGrp="1"/>
          </p:cNvSpPr>
          <p:nvPr>
            <p:ph type="sldNum" sz="quarter" idx="12"/>
          </p:nvPr>
        </p:nvSpPr>
        <p:spPr/>
        <p:txBody>
          <a:bodyPr/>
          <a:lstStyle/>
          <a:p>
            <a:fld id="{DDE06F90-2613-4EF5-AE3F-E50B7C556A0F}" type="slidenum">
              <a:rPr lang="en-US" smtClean="0"/>
              <a:t>16</a:t>
            </a:fld>
            <a:endParaRPr lang="en-US"/>
          </a:p>
        </p:txBody>
      </p:sp>
    </p:spTree>
    <p:extLst>
      <p:ext uri="{BB962C8B-B14F-4D97-AF65-F5344CB8AC3E}">
        <p14:creationId xmlns:p14="http://schemas.microsoft.com/office/powerpoint/2010/main" val="1685516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85FF9-59EE-4355-8BEA-00182BBCA177}"/>
              </a:ext>
            </a:extLst>
          </p:cNvPr>
          <p:cNvSpPr>
            <a:spLocks noGrp="1"/>
          </p:cNvSpPr>
          <p:nvPr>
            <p:ph type="title"/>
          </p:nvPr>
        </p:nvSpPr>
        <p:spPr/>
        <p:txBody>
          <a:bodyPr/>
          <a:lstStyle/>
          <a:p>
            <a:r>
              <a:rPr lang="en-US" dirty="0"/>
              <a:t>Learning Agents</a:t>
            </a:r>
          </a:p>
        </p:txBody>
      </p:sp>
      <p:pic>
        <p:nvPicPr>
          <p:cNvPr id="4" name="Shape 71">
            <a:extLst>
              <a:ext uri="{FF2B5EF4-FFF2-40B4-BE49-F238E27FC236}">
                <a16:creationId xmlns:a16="http://schemas.microsoft.com/office/drawing/2014/main" id="{ECAD8919-9C9B-4D23-9CBC-9FE74E57A7A2}"/>
              </a:ext>
            </a:extLst>
          </p:cNvPr>
          <p:cNvPicPr preferRelativeResize="0">
            <a:picLocks noGrp="1"/>
          </p:cNvPicPr>
          <p:nvPr>
            <p:ph idx="1"/>
          </p:nvPr>
        </p:nvPicPr>
        <p:blipFill>
          <a:blip r:embed="rId2">
            <a:alphaModFix/>
          </a:blip>
          <a:stretch>
            <a:fillRect/>
          </a:stretch>
        </p:blipFill>
        <p:spPr>
          <a:xfrm>
            <a:off x="2805659" y="1491478"/>
            <a:ext cx="6580682" cy="4489597"/>
          </a:xfrm>
          <a:prstGeom prst="rect">
            <a:avLst/>
          </a:prstGeom>
          <a:noFill/>
          <a:ln>
            <a:noFill/>
          </a:ln>
        </p:spPr>
      </p:pic>
      <p:sp>
        <p:nvSpPr>
          <p:cNvPr id="3" name="Slide Number Placeholder 2">
            <a:extLst>
              <a:ext uri="{FF2B5EF4-FFF2-40B4-BE49-F238E27FC236}">
                <a16:creationId xmlns:a16="http://schemas.microsoft.com/office/drawing/2014/main" id="{E45B90AB-DB60-4C91-B353-B3F43B2F6F4F}"/>
              </a:ext>
            </a:extLst>
          </p:cNvPr>
          <p:cNvSpPr>
            <a:spLocks noGrp="1"/>
          </p:cNvSpPr>
          <p:nvPr>
            <p:ph type="sldNum" sz="quarter" idx="12"/>
          </p:nvPr>
        </p:nvSpPr>
        <p:spPr/>
        <p:txBody>
          <a:bodyPr/>
          <a:lstStyle/>
          <a:p>
            <a:fld id="{DDE06F90-2613-4EF5-AE3F-E50B7C556A0F}" type="slidenum">
              <a:rPr lang="en-US" smtClean="0"/>
              <a:t>17</a:t>
            </a:fld>
            <a:endParaRPr lang="en-US"/>
          </a:p>
        </p:txBody>
      </p:sp>
    </p:spTree>
    <p:extLst>
      <p:ext uri="{BB962C8B-B14F-4D97-AF65-F5344CB8AC3E}">
        <p14:creationId xmlns:p14="http://schemas.microsoft.com/office/powerpoint/2010/main" val="1583167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C9E5F-02EC-4CEB-9B1A-A6F400C26973}"/>
              </a:ext>
            </a:extLst>
          </p:cNvPr>
          <p:cNvSpPr>
            <a:spLocks noGrp="1"/>
          </p:cNvSpPr>
          <p:nvPr>
            <p:ph type="title"/>
          </p:nvPr>
        </p:nvSpPr>
        <p:spPr/>
        <p:txBody>
          <a:bodyPr/>
          <a:lstStyle/>
          <a:p>
            <a:r>
              <a:rPr lang="en-US" dirty="0"/>
              <a:t>Logic Theorist</a:t>
            </a:r>
          </a:p>
        </p:txBody>
      </p:sp>
      <p:sp>
        <p:nvSpPr>
          <p:cNvPr id="3" name="Content Placeholder 2">
            <a:extLst>
              <a:ext uri="{FF2B5EF4-FFF2-40B4-BE49-F238E27FC236}">
                <a16:creationId xmlns:a16="http://schemas.microsoft.com/office/drawing/2014/main" id="{69754697-BE42-4D4A-9ACC-B84C0125E551}"/>
              </a:ext>
            </a:extLst>
          </p:cNvPr>
          <p:cNvSpPr>
            <a:spLocks noGrp="1"/>
          </p:cNvSpPr>
          <p:nvPr>
            <p:ph idx="1"/>
          </p:nvPr>
        </p:nvSpPr>
        <p:spPr>
          <a:xfrm>
            <a:off x="609600" y="1600201"/>
            <a:ext cx="4628322" cy="4525963"/>
          </a:xfrm>
        </p:spPr>
        <p:txBody>
          <a:bodyPr/>
          <a:lstStyle/>
          <a:p>
            <a:r>
              <a:rPr lang="en-US" dirty="0"/>
              <a:t>Allen Newell, Herbert Simon </a:t>
            </a:r>
          </a:p>
          <a:p>
            <a:r>
              <a:rPr lang="en-US" dirty="0"/>
              <a:t>Wrote a program with problem solving skills in 1955</a:t>
            </a:r>
          </a:p>
          <a:p>
            <a:r>
              <a:rPr lang="en-US" dirty="0"/>
              <a:t>Used to prove theorems</a:t>
            </a:r>
          </a:p>
        </p:txBody>
      </p:sp>
      <p:pic>
        <p:nvPicPr>
          <p:cNvPr id="5" name="Picture 4">
            <a:extLst>
              <a:ext uri="{FF2B5EF4-FFF2-40B4-BE49-F238E27FC236}">
                <a16:creationId xmlns:a16="http://schemas.microsoft.com/office/drawing/2014/main" id="{550D10A3-9066-41B7-A134-4677971485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4951" y="1858617"/>
            <a:ext cx="4729517" cy="3528391"/>
          </a:xfrm>
          <a:prstGeom prst="rect">
            <a:avLst/>
          </a:prstGeom>
        </p:spPr>
      </p:pic>
      <p:sp>
        <p:nvSpPr>
          <p:cNvPr id="6" name="Rectangle 5">
            <a:extLst>
              <a:ext uri="{FF2B5EF4-FFF2-40B4-BE49-F238E27FC236}">
                <a16:creationId xmlns:a16="http://schemas.microsoft.com/office/drawing/2014/main" id="{91D2B7F5-13C1-48CE-A34D-AD4A2312D17F}"/>
              </a:ext>
            </a:extLst>
          </p:cNvPr>
          <p:cNvSpPr/>
          <p:nvPr/>
        </p:nvSpPr>
        <p:spPr>
          <a:xfrm>
            <a:off x="9686699" y="6488668"/>
            <a:ext cx="2505301" cy="369332"/>
          </a:xfrm>
          <a:prstGeom prst="rect">
            <a:avLst/>
          </a:prstGeom>
        </p:spPr>
        <p:txBody>
          <a:bodyPr wrap="none">
            <a:spAutoFit/>
          </a:bodyPr>
          <a:lstStyle/>
          <a:p>
            <a:r>
              <a:rPr lang="en-US" dirty="0"/>
              <a:t>Image Source: </a:t>
            </a:r>
            <a:r>
              <a:rPr lang="en-US" dirty="0">
                <a:hlinkClick r:id="rId4"/>
              </a:rPr>
              <a:t>Wikipedia</a:t>
            </a:r>
            <a:endParaRPr lang="en-US" dirty="0"/>
          </a:p>
        </p:txBody>
      </p:sp>
      <p:sp>
        <p:nvSpPr>
          <p:cNvPr id="4" name="Slide Number Placeholder 3">
            <a:extLst>
              <a:ext uri="{FF2B5EF4-FFF2-40B4-BE49-F238E27FC236}">
                <a16:creationId xmlns:a16="http://schemas.microsoft.com/office/drawing/2014/main" id="{B92706CA-CC3C-4CA0-BADC-F67522820EFF}"/>
              </a:ext>
            </a:extLst>
          </p:cNvPr>
          <p:cNvSpPr>
            <a:spLocks noGrp="1"/>
          </p:cNvSpPr>
          <p:nvPr>
            <p:ph type="sldNum" sz="quarter" idx="12"/>
          </p:nvPr>
        </p:nvSpPr>
        <p:spPr/>
        <p:txBody>
          <a:bodyPr/>
          <a:lstStyle/>
          <a:p>
            <a:fld id="{DDE06F90-2613-4EF5-AE3F-E50B7C556A0F}" type="slidenum">
              <a:rPr lang="en-US" smtClean="0"/>
              <a:t>18</a:t>
            </a:fld>
            <a:endParaRPr lang="en-US"/>
          </a:p>
        </p:txBody>
      </p:sp>
    </p:spTree>
    <p:extLst>
      <p:ext uri="{BB962C8B-B14F-4D97-AF65-F5344CB8AC3E}">
        <p14:creationId xmlns:p14="http://schemas.microsoft.com/office/powerpoint/2010/main" val="457282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17AA4-5615-47A4-804C-22933126A2C9}"/>
              </a:ext>
            </a:extLst>
          </p:cNvPr>
          <p:cNvSpPr>
            <a:spLocks noGrp="1"/>
          </p:cNvSpPr>
          <p:nvPr>
            <p:ph type="title"/>
          </p:nvPr>
        </p:nvSpPr>
        <p:spPr/>
        <p:txBody>
          <a:bodyPr/>
          <a:lstStyle/>
          <a:p>
            <a:r>
              <a:rPr lang="en-US" dirty="0"/>
              <a:t>Methods for Developing AI</a:t>
            </a:r>
          </a:p>
        </p:txBody>
      </p:sp>
      <p:sp>
        <p:nvSpPr>
          <p:cNvPr id="3" name="Content Placeholder 2">
            <a:extLst>
              <a:ext uri="{FF2B5EF4-FFF2-40B4-BE49-F238E27FC236}">
                <a16:creationId xmlns:a16="http://schemas.microsoft.com/office/drawing/2014/main" id="{EFCA2607-ED9A-49BF-94EC-FCE018A4E4E5}"/>
              </a:ext>
            </a:extLst>
          </p:cNvPr>
          <p:cNvSpPr>
            <a:spLocks noGrp="1"/>
          </p:cNvSpPr>
          <p:nvPr>
            <p:ph idx="1"/>
          </p:nvPr>
        </p:nvSpPr>
        <p:spPr/>
        <p:txBody>
          <a:bodyPr>
            <a:normAutofit lnSpcReduction="10000"/>
          </a:bodyPr>
          <a:lstStyle/>
          <a:p>
            <a:r>
              <a:rPr lang="en-US" dirty="0"/>
              <a:t>Knowledge Representation</a:t>
            </a:r>
          </a:p>
          <a:p>
            <a:r>
              <a:rPr lang="en-US" dirty="0"/>
              <a:t>Search</a:t>
            </a:r>
          </a:p>
          <a:p>
            <a:r>
              <a:rPr lang="en-US" dirty="0"/>
              <a:t>Expert Systems &amp; Knowledge Bases</a:t>
            </a:r>
          </a:p>
          <a:p>
            <a:r>
              <a:rPr lang="en-US" dirty="0"/>
              <a:t>Planning: classical, universal</a:t>
            </a:r>
          </a:p>
          <a:p>
            <a:r>
              <a:rPr lang="en-US" dirty="0"/>
              <a:t>Probabilistic reasoning</a:t>
            </a:r>
          </a:p>
          <a:p>
            <a:r>
              <a:rPr lang="en-US" dirty="0"/>
              <a:t>Machine learning: neural networks, evolutionary computing</a:t>
            </a:r>
          </a:p>
          <a:p>
            <a:r>
              <a:rPr lang="en-US" dirty="0"/>
              <a:t>Applied AI: agents focus</a:t>
            </a:r>
          </a:p>
          <a:p>
            <a:r>
              <a:rPr lang="en-US" dirty="0"/>
              <a:t>Special topics (NLP focus)</a:t>
            </a:r>
          </a:p>
        </p:txBody>
      </p:sp>
      <p:sp>
        <p:nvSpPr>
          <p:cNvPr id="4" name="Slide Number Placeholder 3">
            <a:extLst>
              <a:ext uri="{FF2B5EF4-FFF2-40B4-BE49-F238E27FC236}">
                <a16:creationId xmlns:a16="http://schemas.microsoft.com/office/drawing/2014/main" id="{4C42F51D-37B0-48C0-9635-36D58E86E039}"/>
              </a:ext>
            </a:extLst>
          </p:cNvPr>
          <p:cNvSpPr>
            <a:spLocks noGrp="1"/>
          </p:cNvSpPr>
          <p:nvPr>
            <p:ph type="sldNum" sz="quarter" idx="12"/>
          </p:nvPr>
        </p:nvSpPr>
        <p:spPr/>
        <p:txBody>
          <a:bodyPr/>
          <a:lstStyle/>
          <a:p>
            <a:fld id="{DDE06F90-2613-4EF5-AE3F-E50B7C556A0F}" type="slidenum">
              <a:rPr lang="en-US" smtClean="0"/>
              <a:t>19</a:t>
            </a:fld>
            <a:endParaRPr lang="en-US"/>
          </a:p>
        </p:txBody>
      </p:sp>
    </p:spTree>
    <p:extLst>
      <p:ext uri="{BB962C8B-B14F-4D97-AF65-F5344CB8AC3E}">
        <p14:creationId xmlns:p14="http://schemas.microsoft.com/office/powerpoint/2010/main" val="3861935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FE78B-F582-40FE-A789-8697059B02EE}"/>
              </a:ext>
            </a:extLst>
          </p:cNvPr>
          <p:cNvSpPr>
            <a:spLocks noGrp="1"/>
          </p:cNvSpPr>
          <p:nvPr>
            <p:ph type="title"/>
          </p:nvPr>
        </p:nvSpPr>
        <p:spPr/>
        <p:txBody>
          <a:bodyPr/>
          <a:lstStyle/>
          <a:p>
            <a:r>
              <a:rPr lang="en-US" dirty="0"/>
              <a:t>Marvin Minsky</a:t>
            </a:r>
          </a:p>
        </p:txBody>
      </p:sp>
      <p:pic>
        <p:nvPicPr>
          <p:cNvPr id="5" name="Picture 4">
            <a:extLst>
              <a:ext uri="{FF2B5EF4-FFF2-40B4-BE49-F238E27FC236}">
                <a16:creationId xmlns:a16="http://schemas.microsoft.com/office/drawing/2014/main" id="{0AE8E777-2B12-440B-9696-20C2A0B5AB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5032" y="1356566"/>
            <a:ext cx="4629440" cy="4633962"/>
          </a:xfrm>
          <a:prstGeom prst="rect">
            <a:avLst/>
          </a:prstGeom>
        </p:spPr>
      </p:pic>
      <p:sp>
        <p:nvSpPr>
          <p:cNvPr id="6" name="Rectangle 5">
            <a:extLst>
              <a:ext uri="{FF2B5EF4-FFF2-40B4-BE49-F238E27FC236}">
                <a16:creationId xmlns:a16="http://schemas.microsoft.com/office/drawing/2014/main" id="{752EA52F-87A3-4BB4-9AA4-2E76F650F9BB}"/>
              </a:ext>
            </a:extLst>
          </p:cNvPr>
          <p:cNvSpPr/>
          <p:nvPr/>
        </p:nvSpPr>
        <p:spPr>
          <a:xfrm>
            <a:off x="9783097" y="6488668"/>
            <a:ext cx="2505301" cy="369332"/>
          </a:xfrm>
          <a:prstGeom prst="rect">
            <a:avLst/>
          </a:prstGeom>
        </p:spPr>
        <p:txBody>
          <a:bodyPr wrap="none">
            <a:spAutoFit/>
          </a:bodyPr>
          <a:lstStyle/>
          <a:p>
            <a:r>
              <a:rPr lang="en-US" dirty="0"/>
              <a:t>Image Source: </a:t>
            </a:r>
            <a:r>
              <a:rPr lang="en-US" dirty="0">
                <a:hlinkClick r:id="rId4"/>
              </a:rPr>
              <a:t>Wikipedia</a:t>
            </a:r>
            <a:endParaRPr lang="en-US" dirty="0"/>
          </a:p>
        </p:txBody>
      </p:sp>
      <p:sp>
        <p:nvSpPr>
          <p:cNvPr id="3" name="Slide Number Placeholder 2">
            <a:extLst>
              <a:ext uri="{FF2B5EF4-FFF2-40B4-BE49-F238E27FC236}">
                <a16:creationId xmlns:a16="http://schemas.microsoft.com/office/drawing/2014/main" id="{B7E46E34-B28C-462F-8DA5-B43C795CEEEA}"/>
              </a:ext>
            </a:extLst>
          </p:cNvPr>
          <p:cNvSpPr>
            <a:spLocks noGrp="1"/>
          </p:cNvSpPr>
          <p:nvPr>
            <p:ph type="sldNum" sz="quarter" idx="12"/>
          </p:nvPr>
        </p:nvSpPr>
        <p:spPr/>
        <p:txBody>
          <a:bodyPr/>
          <a:lstStyle/>
          <a:p>
            <a:fld id="{DDE06F90-2613-4EF5-AE3F-E50B7C556A0F}" type="slidenum">
              <a:rPr lang="en-US" smtClean="0"/>
              <a:t>20</a:t>
            </a:fld>
            <a:endParaRPr lang="en-US"/>
          </a:p>
        </p:txBody>
      </p:sp>
    </p:spTree>
    <p:extLst>
      <p:ext uri="{BB962C8B-B14F-4D97-AF65-F5344CB8AC3E}">
        <p14:creationId xmlns:p14="http://schemas.microsoft.com/office/powerpoint/2010/main" val="1407932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5A640-9945-43C3-9259-AD908D7528E0}"/>
              </a:ext>
            </a:extLst>
          </p:cNvPr>
          <p:cNvSpPr>
            <a:spLocks noGrp="1"/>
          </p:cNvSpPr>
          <p:nvPr>
            <p:ph type="title"/>
          </p:nvPr>
        </p:nvSpPr>
        <p:spPr/>
        <p:txBody>
          <a:bodyPr/>
          <a:lstStyle/>
          <a:p>
            <a:r>
              <a:rPr lang="en-US" dirty="0"/>
              <a:t>Artificial Neural Networks</a:t>
            </a:r>
          </a:p>
        </p:txBody>
      </p:sp>
      <p:sp>
        <p:nvSpPr>
          <p:cNvPr id="7" name="Content Placeholder 6">
            <a:extLst>
              <a:ext uri="{FF2B5EF4-FFF2-40B4-BE49-F238E27FC236}">
                <a16:creationId xmlns:a16="http://schemas.microsoft.com/office/drawing/2014/main" id="{74DEBED2-8F43-4F35-9F15-0D9C9EB591DE}"/>
              </a:ext>
            </a:extLst>
          </p:cNvPr>
          <p:cNvSpPr>
            <a:spLocks noGrp="1"/>
          </p:cNvSpPr>
          <p:nvPr>
            <p:ph idx="1"/>
          </p:nvPr>
        </p:nvSpPr>
        <p:spPr>
          <a:xfrm>
            <a:off x="609600" y="1600201"/>
            <a:ext cx="6495738" cy="4525963"/>
          </a:xfrm>
        </p:spPr>
        <p:txBody>
          <a:bodyPr/>
          <a:lstStyle/>
          <a:p>
            <a:r>
              <a:rPr lang="en-US" dirty="0"/>
              <a:t>Imitation of neurons and their connections</a:t>
            </a:r>
          </a:p>
          <a:p>
            <a:r>
              <a:rPr lang="en-US" dirty="0"/>
              <a:t>Each neuron does a task</a:t>
            </a:r>
          </a:p>
          <a:p>
            <a:r>
              <a:rPr lang="en-US" dirty="0"/>
              <a:t>Strengthening connections improves the network</a:t>
            </a:r>
          </a:p>
        </p:txBody>
      </p:sp>
      <p:pic>
        <p:nvPicPr>
          <p:cNvPr id="5" name="Picture 4">
            <a:extLst>
              <a:ext uri="{FF2B5EF4-FFF2-40B4-BE49-F238E27FC236}">
                <a16:creationId xmlns:a16="http://schemas.microsoft.com/office/drawing/2014/main" id="{8A554128-172B-40AA-8110-45B2FD3F07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4808" y="1268356"/>
            <a:ext cx="4038078" cy="4857808"/>
          </a:xfrm>
          <a:prstGeom prst="rect">
            <a:avLst/>
          </a:prstGeom>
        </p:spPr>
      </p:pic>
      <p:sp>
        <p:nvSpPr>
          <p:cNvPr id="6" name="Rectangle 5">
            <a:extLst>
              <a:ext uri="{FF2B5EF4-FFF2-40B4-BE49-F238E27FC236}">
                <a16:creationId xmlns:a16="http://schemas.microsoft.com/office/drawing/2014/main" id="{100843A0-00AE-4779-B3B0-A640FE96FDDD}"/>
              </a:ext>
            </a:extLst>
          </p:cNvPr>
          <p:cNvSpPr/>
          <p:nvPr/>
        </p:nvSpPr>
        <p:spPr>
          <a:xfrm>
            <a:off x="9686699" y="6488668"/>
            <a:ext cx="2505301" cy="369332"/>
          </a:xfrm>
          <a:prstGeom prst="rect">
            <a:avLst/>
          </a:prstGeom>
        </p:spPr>
        <p:txBody>
          <a:bodyPr wrap="none">
            <a:spAutoFit/>
          </a:bodyPr>
          <a:lstStyle/>
          <a:p>
            <a:r>
              <a:rPr lang="en-US" dirty="0"/>
              <a:t>Image Source: </a:t>
            </a:r>
            <a:r>
              <a:rPr lang="en-US" dirty="0">
                <a:hlinkClick r:id="rId4"/>
              </a:rPr>
              <a:t>Wikipedia</a:t>
            </a:r>
            <a:endParaRPr lang="en-US" dirty="0"/>
          </a:p>
        </p:txBody>
      </p:sp>
      <p:sp>
        <p:nvSpPr>
          <p:cNvPr id="3" name="Slide Number Placeholder 2">
            <a:extLst>
              <a:ext uri="{FF2B5EF4-FFF2-40B4-BE49-F238E27FC236}">
                <a16:creationId xmlns:a16="http://schemas.microsoft.com/office/drawing/2014/main" id="{D6582481-8539-4725-981B-A2FF389D2132}"/>
              </a:ext>
            </a:extLst>
          </p:cNvPr>
          <p:cNvSpPr>
            <a:spLocks noGrp="1"/>
          </p:cNvSpPr>
          <p:nvPr>
            <p:ph type="sldNum" sz="quarter" idx="12"/>
          </p:nvPr>
        </p:nvSpPr>
        <p:spPr/>
        <p:txBody>
          <a:bodyPr/>
          <a:lstStyle/>
          <a:p>
            <a:fld id="{DDE06F90-2613-4EF5-AE3F-E50B7C556A0F}" type="slidenum">
              <a:rPr lang="en-US" smtClean="0"/>
              <a:t>21</a:t>
            </a:fld>
            <a:endParaRPr lang="en-US"/>
          </a:p>
        </p:txBody>
      </p:sp>
    </p:spTree>
    <p:extLst>
      <p:ext uri="{BB962C8B-B14F-4D97-AF65-F5344CB8AC3E}">
        <p14:creationId xmlns:p14="http://schemas.microsoft.com/office/powerpoint/2010/main" val="21366102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19C12-C5CF-5CBD-DB9A-E531CA7E577E}"/>
              </a:ext>
            </a:extLst>
          </p:cNvPr>
          <p:cNvSpPr>
            <a:spLocks noGrp="1"/>
          </p:cNvSpPr>
          <p:nvPr>
            <p:ph type="title"/>
          </p:nvPr>
        </p:nvSpPr>
        <p:spPr>
          <a:xfrm>
            <a:off x="609600" y="2857500"/>
            <a:ext cx="10972800" cy="1143000"/>
          </a:xfrm>
        </p:spPr>
        <p:txBody>
          <a:bodyPr>
            <a:normAutofit/>
          </a:bodyPr>
          <a:lstStyle/>
          <a:p>
            <a:r>
              <a:rPr lang="en-US" sz="6600" i="1" dirty="0"/>
              <a:t>Cats and Dogs</a:t>
            </a:r>
          </a:p>
        </p:txBody>
      </p:sp>
      <p:sp>
        <p:nvSpPr>
          <p:cNvPr id="4" name="Slide Number Placeholder 3">
            <a:extLst>
              <a:ext uri="{FF2B5EF4-FFF2-40B4-BE49-F238E27FC236}">
                <a16:creationId xmlns:a16="http://schemas.microsoft.com/office/drawing/2014/main" id="{14254CDA-81AB-F820-9163-C0CE54D29D17}"/>
              </a:ext>
            </a:extLst>
          </p:cNvPr>
          <p:cNvSpPr>
            <a:spLocks noGrp="1"/>
          </p:cNvSpPr>
          <p:nvPr>
            <p:ph type="sldNum" sz="quarter" idx="12"/>
          </p:nvPr>
        </p:nvSpPr>
        <p:spPr/>
        <p:txBody>
          <a:bodyPr/>
          <a:lstStyle/>
          <a:p>
            <a:fld id="{DDE06F90-2613-4EF5-AE3F-E50B7C556A0F}" type="slidenum">
              <a:rPr lang="en-US" smtClean="0"/>
              <a:t>22</a:t>
            </a:fld>
            <a:endParaRPr lang="en-US"/>
          </a:p>
        </p:txBody>
      </p:sp>
    </p:spTree>
    <p:extLst>
      <p:ext uri="{BB962C8B-B14F-4D97-AF65-F5344CB8AC3E}">
        <p14:creationId xmlns:p14="http://schemas.microsoft.com/office/powerpoint/2010/main" val="1855045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5167"/>
            <a:ext cx="10972800" cy="1521884"/>
          </a:xfrm>
        </p:spPr>
        <p:txBody>
          <a:bodyPr/>
          <a:lstStyle/>
          <a:p>
            <a:r>
              <a:rPr lang="en-US" dirty="0"/>
              <a:t>Picture One</a:t>
            </a:r>
          </a:p>
        </p:txBody>
      </p:sp>
      <p:sp>
        <p:nvSpPr>
          <p:cNvPr id="3" name="Text Placeholder 2"/>
          <p:cNvSpPr>
            <a:spLocks noGrp="1"/>
          </p:cNvSpPr>
          <p:nvPr>
            <p:ph type="body" idx="4294967295"/>
          </p:nvPr>
        </p:nvSpPr>
        <p:spPr>
          <a:xfrm>
            <a:off x="0" y="1947334"/>
            <a:ext cx="10972800" cy="4620684"/>
          </a:xfrm>
        </p:spPr>
        <p:txBody>
          <a:bodyPr anchor="ctr"/>
          <a:lstStyle/>
          <a:p>
            <a:pPr algn="ctr"/>
            <a:r>
              <a:rPr lang="en-US" sz="5333" dirty="0"/>
              <a:t>Cat or Dog?</a:t>
            </a:r>
          </a:p>
        </p:txBody>
      </p:sp>
      <p:pic>
        <p:nvPicPr>
          <p:cNvPr id="4" name="Picture 3"/>
          <p:cNvPicPr>
            <a:picLocks noChangeAspect="1"/>
          </p:cNvPicPr>
          <p:nvPr/>
        </p:nvPicPr>
        <p:blipFill>
          <a:blip r:embed="rId2"/>
          <a:stretch>
            <a:fillRect/>
          </a:stretch>
        </p:blipFill>
        <p:spPr>
          <a:xfrm>
            <a:off x="1538112" y="101736"/>
            <a:ext cx="9115777" cy="6670891"/>
          </a:xfrm>
          <a:prstGeom prst="rect">
            <a:avLst/>
          </a:prstGeom>
        </p:spPr>
      </p:pic>
    </p:spTree>
    <p:extLst>
      <p:ext uri="{BB962C8B-B14F-4D97-AF65-F5344CB8AC3E}">
        <p14:creationId xmlns:p14="http://schemas.microsoft.com/office/powerpoint/2010/main" val="2736603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5167"/>
            <a:ext cx="10972800" cy="1521884"/>
          </a:xfrm>
        </p:spPr>
        <p:txBody>
          <a:bodyPr/>
          <a:lstStyle/>
          <a:p>
            <a:r>
              <a:rPr lang="en-US" dirty="0"/>
              <a:t>Picture Two</a:t>
            </a:r>
          </a:p>
        </p:txBody>
      </p:sp>
      <p:sp>
        <p:nvSpPr>
          <p:cNvPr id="3" name="Text Placeholder 2"/>
          <p:cNvSpPr>
            <a:spLocks noGrp="1"/>
          </p:cNvSpPr>
          <p:nvPr>
            <p:ph type="body" idx="4294967295"/>
          </p:nvPr>
        </p:nvSpPr>
        <p:spPr>
          <a:xfrm>
            <a:off x="0" y="1947334"/>
            <a:ext cx="10972800" cy="4620684"/>
          </a:xfrm>
        </p:spPr>
        <p:txBody>
          <a:bodyPr anchor="ctr"/>
          <a:lstStyle/>
          <a:p>
            <a:pPr algn="ctr"/>
            <a:r>
              <a:rPr lang="en-US" sz="5333" dirty="0"/>
              <a:t>Cat or Dog?</a:t>
            </a:r>
          </a:p>
        </p:txBody>
      </p:sp>
      <p:pic>
        <p:nvPicPr>
          <p:cNvPr id="4" name="Picture 3"/>
          <p:cNvPicPr>
            <a:picLocks noChangeAspect="1"/>
          </p:cNvPicPr>
          <p:nvPr/>
        </p:nvPicPr>
        <p:blipFill>
          <a:blip r:embed="rId2"/>
          <a:stretch>
            <a:fillRect/>
          </a:stretch>
        </p:blipFill>
        <p:spPr>
          <a:xfrm>
            <a:off x="2176639" y="173537"/>
            <a:ext cx="7838723" cy="6584979"/>
          </a:xfrm>
          <a:prstGeom prst="rect">
            <a:avLst/>
          </a:prstGeom>
        </p:spPr>
      </p:pic>
    </p:spTree>
    <p:extLst>
      <p:ext uri="{BB962C8B-B14F-4D97-AF65-F5344CB8AC3E}">
        <p14:creationId xmlns:p14="http://schemas.microsoft.com/office/powerpoint/2010/main" val="116079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5167"/>
            <a:ext cx="10972800" cy="1521884"/>
          </a:xfrm>
        </p:spPr>
        <p:txBody>
          <a:bodyPr/>
          <a:lstStyle/>
          <a:p>
            <a:r>
              <a:rPr lang="en-US" dirty="0"/>
              <a:t>Picture Three</a:t>
            </a:r>
          </a:p>
        </p:txBody>
      </p:sp>
      <p:sp>
        <p:nvSpPr>
          <p:cNvPr id="3" name="Text Placeholder 2"/>
          <p:cNvSpPr>
            <a:spLocks noGrp="1"/>
          </p:cNvSpPr>
          <p:nvPr>
            <p:ph type="body" idx="4294967295"/>
          </p:nvPr>
        </p:nvSpPr>
        <p:spPr>
          <a:xfrm>
            <a:off x="0" y="1947334"/>
            <a:ext cx="10972800" cy="4620684"/>
          </a:xfrm>
        </p:spPr>
        <p:txBody>
          <a:bodyPr anchor="ctr"/>
          <a:lstStyle/>
          <a:p>
            <a:pPr algn="ctr"/>
            <a:r>
              <a:rPr lang="en-US" sz="5333" dirty="0"/>
              <a:t>Cat or Dog?</a:t>
            </a:r>
          </a:p>
        </p:txBody>
      </p:sp>
      <p:pic>
        <p:nvPicPr>
          <p:cNvPr id="4" name="Picture 3"/>
          <p:cNvPicPr>
            <a:picLocks noChangeAspect="1"/>
          </p:cNvPicPr>
          <p:nvPr/>
        </p:nvPicPr>
        <p:blipFill>
          <a:blip r:embed="rId2"/>
          <a:stretch>
            <a:fillRect/>
          </a:stretch>
        </p:blipFill>
        <p:spPr>
          <a:xfrm>
            <a:off x="2260248" y="117095"/>
            <a:ext cx="7671505" cy="6618136"/>
          </a:xfrm>
          <a:prstGeom prst="rect">
            <a:avLst/>
          </a:prstGeom>
        </p:spPr>
      </p:pic>
    </p:spTree>
    <p:extLst>
      <p:ext uri="{BB962C8B-B14F-4D97-AF65-F5344CB8AC3E}">
        <p14:creationId xmlns:p14="http://schemas.microsoft.com/office/powerpoint/2010/main" val="377790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5167"/>
            <a:ext cx="10972800" cy="1521884"/>
          </a:xfrm>
        </p:spPr>
        <p:txBody>
          <a:bodyPr/>
          <a:lstStyle/>
          <a:p>
            <a:r>
              <a:rPr lang="en-US" dirty="0"/>
              <a:t>Picture Four</a:t>
            </a:r>
          </a:p>
        </p:txBody>
      </p:sp>
      <p:sp>
        <p:nvSpPr>
          <p:cNvPr id="3" name="Text Placeholder 2"/>
          <p:cNvSpPr>
            <a:spLocks noGrp="1"/>
          </p:cNvSpPr>
          <p:nvPr>
            <p:ph type="body" idx="4294967295"/>
          </p:nvPr>
        </p:nvSpPr>
        <p:spPr>
          <a:xfrm>
            <a:off x="0" y="1947334"/>
            <a:ext cx="10972800" cy="4620684"/>
          </a:xfrm>
        </p:spPr>
        <p:txBody>
          <a:bodyPr anchor="ctr"/>
          <a:lstStyle/>
          <a:p>
            <a:pPr algn="ctr"/>
            <a:r>
              <a:rPr lang="en-US" sz="5333" dirty="0"/>
              <a:t>Cat or Dog?</a:t>
            </a:r>
          </a:p>
        </p:txBody>
      </p:sp>
      <p:pic>
        <p:nvPicPr>
          <p:cNvPr id="4" name="Picture 3"/>
          <p:cNvPicPr>
            <a:picLocks noChangeAspect="1"/>
          </p:cNvPicPr>
          <p:nvPr/>
        </p:nvPicPr>
        <p:blipFill>
          <a:blip r:embed="rId2"/>
          <a:stretch>
            <a:fillRect/>
          </a:stretch>
        </p:blipFill>
        <p:spPr>
          <a:xfrm>
            <a:off x="2011187" y="274636"/>
            <a:ext cx="8169627" cy="6533707"/>
          </a:xfrm>
          <a:prstGeom prst="rect">
            <a:avLst/>
          </a:prstGeom>
        </p:spPr>
      </p:pic>
    </p:spTree>
    <p:extLst>
      <p:ext uri="{BB962C8B-B14F-4D97-AF65-F5344CB8AC3E}">
        <p14:creationId xmlns:p14="http://schemas.microsoft.com/office/powerpoint/2010/main" val="1762298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5167"/>
            <a:ext cx="10972800" cy="1521884"/>
          </a:xfrm>
        </p:spPr>
        <p:txBody>
          <a:bodyPr/>
          <a:lstStyle/>
          <a:p>
            <a:r>
              <a:rPr lang="en-US" dirty="0"/>
              <a:t>Picture Five</a:t>
            </a:r>
          </a:p>
        </p:txBody>
      </p:sp>
      <p:sp>
        <p:nvSpPr>
          <p:cNvPr id="3" name="Text Placeholder 2"/>
          <p:cNvSpPr>
            <a:spLocks noGrp="1"/>
          </p:cNvSpPr>
          <p:nvPr>
            <p:ph type="body" idx="4294967295"/>
          </p:nvPr>
        </p:nvSpPr>
        <p:spPr>
          <a:xfrm>
            <a:off x="0" y="1947334"/>
            <a:ext cx="10972800" cy="4620684"/>
          </a:xfrm>
        </p:spPr>
        <p:txBody>
          <a:bodyPr anchor="ctr"/>
          <a:lstStyle/>
          <a:p>
            <a:pPr algn="ctr"/>
            <a:r>
              <a:rPr lang="en-US" sz="5333" dirty="0"/>
              <a:t>Cat or Dog?</a:t>
            </a:r>
          </a:p>
        </p:txBody>
      </p:sp>
      <p:pic>
        <p:nvPicPr>
          <p:cNvPr id="4" name="Picture 3"/>
          <p:cNvPicPr>
            <a:picLocks noChangeAspect="1"/>
          </p:cNvPicPr>
          <p:nvPr/>
        </p:nvPicPr>
        <p:blipFill>
          <a:blip r:embed="rId3"/>
          <a:stretch>
            <a:fillRect/>
          </a:stretch>
        </p:blipFill>
        <p:spPr>
          <a:xfrm>
            <a:off x="2083302" y="73378"/>
            <a:ext cx="8153252" cy="6778977"/>
          </a:xfrm>
          <a:prstGeom prst="rect">
            <a:avLst/>
          </a:prstGeom>
        </p:spPr>
      </p:pic>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E2127694-4AE6-DBEA-714A-D39B5A848B86}"/>
                  </a:ext>
                </a:extLst>
              </p14:cNvPr>
              <p14:cNvContentPartPr/>
              <p14:nvPr/>
            </p14:nvContentPartPr>
            <p14:xfrm>
              <a:off x="8410692" y="4115751"/>
              <a:ext cx="480" cy="480"/>
            </p14:xfrm>
          </p:contentPart>
        </mc:Choice>
        <mc:Fallback xmlns="">
          <p:pic>
            <p:nvPicPr>
              <p:cNvPr id="5" name="Ink 4">
                <a:extLst>
                  <a:ext uri="{FF2B5EF4-FFF2-40B4-BE49-F238E27FC236}">
                    <a16:creationId xmlns:a16="http://schemas.microsoft.com/office/drawing/2014/main" id="{E2127694-4AE6-DBEA-714A-D39B5A848B86}"/>
                  </a:ext>
                </a:extLst>
              </p:cNvPr>
              <p:cNvPicPr/>
              <p:nvPr/>
            </p:nvPicPr>
            <p:blipFill>
              <a:blip r:embed="rId5"/>
              <a:stretch>
                <a:fillRect/>
              </a:stretch>
            </p:blipFill>
            <p:spPr>
              <a:xfrm>
                <a:off x="8402532" y="4107591"/>
                <a:ext cx="16800" cy="16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163CD84D-8F4D-021A-FB8E-7484FC467D7E}"/>
                  </a:ext>
                </a:extLst>
              </p14:cNvPr>
              <p14:cNvContentPartPr/>
              <p14:nvPr/>
            </p14:nvContentPartPr>
            <p14:xfrm>
              <a:off x="8100132" y="5209671"/>
              <a:ext cx="3360" cy="1440"/>
            </p14:xfrm>
          </p:contentPart>
        </mc:Choice>
        <mc:Fallback xmlns="">
          <p:pic>
            <p:nvPicPr>
              <p:cNvPr id="6" name="Ink 5">
                <a:extLst>
                  <a:ext uri="{FF2B5EF4-FFF2-40B4-BE49-F238E27FC236}">
                    <a16:creationId xmlns:a16="http://schemas.microsoft.com/office/drawing/2014/main" id="{163CD84D-8F4D-021A-FB8E-7484FC467D7E}"/>
                  </a:ext>
                </a:extLst>
              </p:cNvPr>
              <p:cNvPicPr/>
              <p:nvPr/>
            </p:nvPicPr>
            <p:blipFill>
              <a:blip r:embed="rId7"/>
              <a:stretch>
                <a:fillRect/>
              </a:stretch>
            </p:blipFill>
            <p:spPr>
              <a:xfrm>
                <a:off x="8093785" y="5203551"/>
                <a:ext cx="16053" cy="13680"/>
              </a:xfrm>
              <a:prstGeom prst="rect">
                <a:avLst/>
              </a:prstGeom>
            </p:spPr>
          </p:pic>
        </mc:Fallback>
      </mc:AlternateContent>
    </p:spTree>
    <p:extLst>
      <p:ext uri="{BB962C8B-B14F-4D97-AF65-F5344CB8AC3E}">
        <p14:creationId xmlns:p14="http://schemas.microsoft.com/office/powerpoint/2010/main" val="409861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5167"/>
            <a:ext cx="10972800" cy="1521884"/>
          </a:xfrm>
        </p:spPr>
        <p:txBody>
          <a:bodyPr/>
          <a:lstStyle/>
          <a:p>
            <a:r>
              <a:rPr lang="en-US" dirty="0"/>
              <a:t>Picture Six</a:t>
            </a:r>
          </a:p>
        </p:txBody>
      </p:sp>
      <p:sp>
        <p:nvSpPr>
          <p:cNvPr id="3" name="Text Placeholder 2"/>
          <p:cNvSpPr>
            <a:spLocks noGrp="1"/>
          </p:cNvSpPr>
          <p:nvPr>
            <p:ph type="body" idx="4294967295"/>
          </p:nvPr>
        </p:nvSpPr>
        <p:spPr>
          <a:xfrm>
            <a:off x="0" y="1947334"/>
            <a:ext cx="10972800" cy="4620684"/>
          </a:xfrm>
        </p:spPr>
        <p:txBody>
          <a:bodyPr anchor="ctr"/>
          <a:lstStyle/>
          <a:p>
            <a:pPr algn="ctr"/>
            <a:r>
              <a:rPr lang="en-US" sz="5333" dirty="0"/>
              <a:t>Cat or Dog?</a:t>
            </a:r>
          </a:p>
        </p:txBody>
      </p:sp>
      <p:pic>
        <p:nvPicPr>
          <p:cNvPr id="4" name="Picture 3"/>
          <p:cNvPicPr>
            <a:picLocks noChangeAspect="1"/>
          </p:cNvPicPr>
          <p:nvPr/>
        </p:nvPicPr>
        <p:blipFill>
          <a:blip r:embed="rId2"/>
          <a:stretch>
            <a:fillRect/>
          </a:stretch>
        </p:blipFill>
        <p:spPr>
          <a:xfrm>
            <a:off x="2066749" y="133083"/>
            <a:ext cx="8058503" cy="6724917"/>
          </a:xfrm>
          <a:prstGeom prst="rect">
            <a:avLst/>
          </a:prstGeom>
        </p:spPr>
      </p:pic>
    </p:spTree>
    <p:extLst>
      <p:ext uri="{BB962C8B-B14F-4D97-AF65-F5344CB8AC3E}">
        <p14:creationId xmlns:p14="http://schemas.microsoft.com/office/powerpoint/2010/main" val="321177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5167"/>
            <a:ext cx="10972800" cy="1521884"/>
          </a:xfrm>
        </p:spPr>
        <p:txBody>
          <a:bodyPr/>
          <a:lstStyle/>
          <a:p>
            <a:r>
              <a:rPr lang="en-US" dirty="0"/>
              <a:t>Picture Seven</a:t>
            </a:r>
          </a:p>
        </p:txBody>
      </p:sp>
      <p:sp>
        <p:nvSpPr>
          <p:cNvPr id="3" name="Text Placeholder 2"/>
          <p:cNvSpPr>
            <a:spLocks noGrp="1"/>
          </p:cNvSpPr>
          <p:nvPr>
            <p:ph type="body" idx="4294967295"/>
          </p:nvPr>
        </p:nvSpPr>
        <p:spPr>
          <a:xfrm>
            <a:off x="0" y="1947334"/>
            <a:ext cx="10972800" cy="4620684"/>
          </a:xfrm>
        </p:spPr>
        <p:txBody>
          <a:bodyPr anchor="ctr"/>
          <a:lstStyle/>
          <a:p>
            <a:pPr algn="ctr"/>
            <a:r>
              <a:rPr lang="en-US" sz="5333" dirty="0"/>
              <a:t>Cat or Dog?</a:t>
            </a:r>
          </a:p>
        </p:txBody>
      </p:sp>
      <p:pic>
        <p:nvPicPr>
          <p:cNvPr id="4" name="Picture 3"/>
          <p:cNvPicPr>
            <a:picLocks noChangeAspect="1"/>
          </p:cNvPicPr>
          <p:nvPr/>
        </p:nvPicPr>
        <p:blipFill>
          <a:blip r:embed="rId2"/>
          <a:stretch>
            <a:fillRect/>
          </a:stretch>
        </p:blipFill>
        <p:spPr>
          <a:xfrm>
            <a:off x="2023669" y="1"/>
            <a:ext cx="8144663" cy="6717943"/>
          </a:xfrm>
          <a:prstGeom prst="rect">
            <a:avLst/>
          </a:prstGeom>
        </p:spPr>
      </p:pic>
    </p:spTree>
    <p:extLst>
      <p:ext uri="{BB962C8B-B14F-4D97-AF65-F5344CB8AC3E}">
        <p14:creationId xmlns:p14="http://schemas.microsoft.com/office/powerpoint/2010/main" val="284285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5167"/>
            <a:ext cx="10972800" cy="1521884"/>
          </a:xfrm>
        </p:spPr>
        <p:txBody>
          <a:bodyPr/>
          <a:lstStyle/>
          <a:p>
            <a:r>
              <a:rPr lang="en-US" dirty="0"/>
              <a:t>Picture Eight</a:t>
            </a:r>
          </a:p>
        </p:txBody>
      </p:sp>
      <p:sp>
        <p:nvSpPr>
          <p:cNvPr id="3" name="Text Placeholder 2"/>
          <p:cNvSpPr>
            <a:spLocks noGrp="1"/>
          </p:cNvSpPr>
          <p:nvPr>
            <p:ph type="body" idx="4294967295"/>
          </p:nvPr>
        </p:nvSpPr>
        <p:spPr>
          <a:xfrm>
            <a:off x="0" y="1947334"/>
            <a:ext cx="10972800" cy="4620684"/>
          </a:xfrm>
        </p:spPr>
        <p:txBody>
          <a:bodyPr anchor="ctr"/>
          <a:lstStyle/>
          <a:p>
            <a:pPr algn="ctr"/>
            <a:r>
              <a:rPr lang="en-US" sz="5333" dirty="0"/>
              <a:t>Cat or Dog?</a:t>
            </a:r>
          </a:p>
        </p:txBody>
      </p:sp>
      <p:pic>
        <p:nvPicPr>
          <p:cNvPr id="4" name="Picture 3"/>
          <p:cNvPicPr>
            <a:picLocks noChangeAspect="1"/>
          </p:cNvPicPr>
          <p:nvPr/>
        </p:nvPicPr>
        <p:blipFill>
          <a:blip r:embed="rId2"/>
          <a:stretch>
            <a:fillRect/>
          </a:stretch>
        </p:blipFill>
        <p:spPr>
          <a:xfrm>
            <a:off x="1973087" y="43171"/>
            <a:ext cx="8245827" cy="6814829"/>
          </a:xfrm>
          <a:prstGeom prst="rect">
            <a:avLst/>
          </a:prstGeom>
        </p:spPr>
      </p:pic>
    </p:spTree>
    <p:extLst>
      <p:ext uri="{BB962C8B-B14F-4D97-AF65-F5344CB8AC3E}">
        <p14:creationId xmlns:p14="http://schemas.microsoft.com/office/powerpoint/2010/main" val="3085745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5167"/>
            <a:ext cx="10972800" cy="1521884"/>
          </a:xfrm>
        </p:spPr>
        <p:txBody>
          <a:bodyPr/>
          <a:lstStyle/>
          <a:p>
            <a:r>
              <a:rPr lang="en-US" dirty="0"/>
              <a:t>Picture Nine</a:t>
            </a:r>
          </a:p>
        </p:txBody>
      </p:sp>
      <p:sp>
        <p:nvSpPr>
          <p:cNvPr id="3" name="Text Placeholder 2"/>
          <p:cNvSpPr>
            <a:spLocks noGrp="1"/>
          </p:cNvSpPr>
          <p:nvPr>
            <p:ph type="body" idx="4294967295"/>
          </p:nvPr>
        </p:nvSpPr>
        <p:spPr>
          <a:xfrm>
            <a:off x="0" y="1947334"/>
            <a:ext cx="10972800" cy="4620684"/>
          </a:xfrm>
        </p:spPr>
        <p:txBody>
          <a:bodyPr anchor="ctr"/>
          <a:lstStyle/>
          <a:p>
            <a:pPr algn="ctr"/>
            <a:r>
              <a:rPr lang="en-US" sz="5333" dirty="0"/>
              <a:t>Cat or Dog?</a:t>
            </a:r>
          </a:p>
        </p:txBody>
      </p:sp>
      <p:pic>
        <p:nvPicPr>
          <p:cNvPr id="4" name="Picture 3"/>
          <p:cNvPicPr>
            <a:picLocks noChangeAspect="1"/>
          </p:cNvPicPr>
          <p:nvPr/>
        </p:nvPicPr>
        <p:blipFill>
          <a:blip r:embed="rId2"/>
          <a:stretch>
            <a:fillRect/>
          </a:stretch>
        </p:blipFill>
        <p:spPr>
          <a:xfrm>
            <a:off x="1640064" y="176829"/>
            <a:ext cx="8911872" cy="6681171"/>
          </a:xfrm>
          <a:prstGeom prst="rect">
            <a:avLst/>
          </a:prstGeom>
        </p:spPr>
      </p:pic>
    </p:spTree>
    <p:extLst>
      <p:ext uri="{BB962C8B-B14F-4D97-AF65-F5344CB8AC3E}">
        <p14:creationId xmlns:p14="http://schemas.microsoft.com/office/powerpoint/2010/main" val="1609540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5167"/>
            <a:ext cx="10972800" cy="1521884"/>
          </a:xfrm>
        </p:spPr>
        <p:txBody>
          <a:bodyPr/>
          <a:lstStyle/>
          <a:p>
            <a:r>
              <a:rPr lang="en-US" dirty="0"/>
              <a:t>Picture Ten</a:t>
            </a:r>
          </a:p>
        </p:txBody>
      </p:sp>
      <p:sp>
        <p:nvSpPr>
          <p:cNvPr id="3" name="Text Placeholder 2"/>
          <p:cNvSpPr>
            <a:spLocks noGrp="1"/>
          </p:cNvSpPr>
          <p:nvPr>
            <p:ph type="body" idx="4294967295"/>
          </p:nvPr>
        </p:nvSpPr>
        <p:spPr>
          <a:xfrm>
            <a:off x="0" y="1947334"/>
            <a:ext cx="10972800" cy="4620684"/>
          </a:xfrm>
        </p:spPr>
        <p:txBody>
          <a:bodyPr anchor="ctr"/>
          <a:lstStyle/>
          <a:p>
            <a:pPr algn="ctr"/>
            <a:r>
              <a:rPr lang="en-US" sz="5333" dirty="0"/>
              <a:t>Cat or Dog?</a:t>
            </a:r>
          </a:p>
        </p:txBody>
      </p:sp>
      <p:pic>
        <p:nvPicPr>
          <p:cNvPr id="4" name="Picture 3"/>
          <p:cNvPicPr>
            <a:picLocks noChangeAspect="1"/>
          </p:cNvPicPr>
          <p:nvPr/>
        </p:nvPicPr>
        <p:blipFill>
          <a:blip r:embed="rId2"/>
          <a:stretch>
            <a:fillRect/>
          </a:stretch>
        </p:blipFill>
        <p:spPr>
          <a:xfrm>
            <a:off x="1682044" y="220501"/>
            <a:ext cx="8824736" cy="6637500"/>
          </a:xfrm>
          <a:prstGeom prst="rect">
            <a:avLst/>
          </a:prstGeom>
        </p:spPr>
      </p:pic>
    </p:spTree>
    <p:extLst>
      <p:ext uri="{BB962C8B-B14F-4D97-AF65-F5344CB8AC3E}">
        <p14:creationId xmlns:p14="http://schemas.microsoft.com/office/powerpoint/2010/main" val="356691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5E30B-DFA1-4368-B99B-C8D1F16F0F03}"/>
              </a:ext>
            </a:extLst>
          </p:cNvPr>
          <p:cNvSpPr>
            <a:spLocks noGrp="1"/>
          </p:cNvSpPr>
          <p:nvPr>
            <p:ph type="title"/>
          </p:nvPr>
        </p:nvSpPr>
        <p:spPr/>
        <p:txBody>
          <a:bodyPr/>
          <a:lstStyle/>
          <a:p>
            <a:r>
              <a:rPr lang="en-US" dirty="0">
                <a:hlinkClick r:id="rId3"/>
              </a:rPr>
              <a:t>Camouflaging Tanks</a:t>
            </a:r>
            <a:endParaRPr lang="en-US" dirty="0"/>
          </a:p>
        </p:txBody>
      </p:sp>
      <p:sp>
        <p:nvSpPr>
          <p:cNvPr id="3" name="Content Placeholder 2">
            <a:extLst>
              <a:ext uri="{FF2B5EF4-FFF2-40B4-BE49-F238E27FC236}">
                <a16:creationId xmlns:a16="http://schemas.microsoft.com/office/drawing/2014/main" id="{0A65D0D2-3253-44EA-8378-9714E67368E9}"/>
              </a:ext>
            </a:extLst>
          </p:cNvPr>
          <p:cNvSpPr>
            <a:spLocks noGrp="1"/>
          </p:cNvSpPr>
          <p:nvPr>
            <p:ph idx="1"/>
          </p:nvPr>
        </p:nvSpPr>
        <p:spPr>
          <a:xfrm>
            <a:off x="609600" y="1600202"/>
            <a:ext cx="10972800" cy="2896848"/>
          </a:xfrm>
        </p:spPr>
        <p:txBody>
          <a:bodyPr/>
          <a:lstStyle/>
          <a:p>
            <a:r>
              <a:rPr lang="en-US" dirty="0"/>
              <a:t>100 photos of tanks behind trees</a:t>
            </a:r>
          </a:p>
          <a:p>
            <a:r>
              <a:rPr lang="en-US" dirty="0"/>
              <a:t>100 photos of just trees</a:t>
            </a:r>
          </a:p>
          <a:p>
            <a:r>
              <a:rPr lang="en-US" dirty="0"/>
              <a:t>It worked for all pictures that were used to train the system</a:t>
            </a:r>
          </a:p>
          <a:p>
            <a:r>
              <a:rPr lang="en-US" dirty="0"/>
              <a:t>It didn't work for another set of pictures</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23ECF749-49F0-4F6B-B714-792EFE0662EB}"/>
              </a:ext>
            </a:extLst>
          </p:cNvPr>
          <p:cNvSpPr>
            <a:spLocks noGrp="1"/>
          </p:cNvSpPr>
          <p:nvPr>
            <p:ph type="sldNum" sz="quarter" idx="12"/>
          </p:nvPr>
        </p:nvSpPr>
        <p:spPr/>
        <p:txBody>
          <a:bodyPr/>
          <a:lstStyle/>
          <a:p>
            <a:fld id="{DDE06F90-2613-4EF5-AE3F-E50B7C556A0F}" type="slidenum">
              <a:rPr lang="en-US" smtClean="0"/>
              <a:t>33</a:t>
            </a:fld>
            <a:endParaRPr lang="en-US"/>
          </a:p>
        </p:txBody>
      </p:sp>
      <p:pic>
        <p:nvPicPr>
          <p:cNvPr id="6" name="Picture 5" descr="A tree in a forest&#10;&#10;Description automatically generated">
            <a:extLst>
              <a:ext uri="{FF2B5EF4-FFF2-40B4-BE49-F238E27FC236}">
                <a16:creationId xmlns:a16="http://schemas.microsoft.com/office/drawing/2014/main" id="{46793E29-E8AD-42D4-ADCD-A3A24383ED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512" y="3863182"/>
            <a:ext cx="2140192" cy="2110570"/>
          </a:xfrm>
          <a:prstGeom prst="rect">
            <a:avLst/>
          </a:prstGeom>
        </p:spPr>
      </p:pic>
      <p:sp>
        <p:nvSpPr>
          <p:cNvPr id="8" name="TextBox 7">
            <a:extLst>
              <a:ext uri="{FF2B5EF4-FFF2-40B4-BE49-F238E27FC236}">
                <a16:creationId xmlns:a16="http://schemas.microsoft.com/office/drawing/2014/main" id="{9FD9AABB-3523-42F6-8316-AF7ED99E95D0}"/>
              </a:ext>
            </a:extLst>
          </p:cNvPr>
          <p:cNvSpPr txBox="1"/>
          <p:nvPr/>
        </p:nvSpPr>
        <p:spPr>
          <a:xfrm>
            <a:off x="3019616" y="4611467"/>
            <a:ext cx="2140192" cy="646331"/>
          </a:xfrm>
          <a:prstGeom prst="rect">
            <a:avLst/>
          </a:prstGeom>
          <a:noFill/>
        </p:spPr>
        <p:txBody>
          <a:bodyPr wrap="square">
            <a:spAutoFit/>
          </a:bodyPr>
          <a:lstStyle/>
          <a:p>
            <a:pPr marL="0" indent="0" algn="ctr">
              <a:buNone/>
            </a:pPr>
            <a:r>
              <a:rPr lang="en-US" sz="3600" b="1" dirty="0"/>
              <a:t>Why?</a:t>
            </a:r>
            <a:endParaRPr lang="en-US" sz="3600" dirty="0"/>
          </a:p>
        </p:txBody>
      </p:sp>
      <p:pic>
        <p:nvPicPr>
          <p:cNvPr id="10" name="Picture 9" descr="A picture containing grass, outdoor, transport, old&#10;&#10;Description automatically generated">
            <a:extLst>
              <a:ext uri="{FF2B5EF4-FFF2-40B4-BE49-F238E27FC236}">
                <a16:creationId xmlns:a16="http://schemas.microsoft.com/office/drawing/2014/main" id="{E00A70DD-7B88-438D-B282-96EB170D54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9808" y="3863181"/>
            <a:ext cx="2140193" cy="2110571"/>
          </a:xfrm>
          <a:prstGeom prst="rect">
            <a:avLst/>
          </a:prstGeom>
        </p:spPr>
      </p:pic>
    </p:spTree>
    <p:extLst>
      <p:ext uri="{BB962C8B-B14F-4D97-AF65-F5344CB8AC3E}">
        <p14:creationId xmlns:p14="http://schemas.microsoft.com/office/powerpoint/2010/main" val="17618337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C2BBA-BC06-494A-877F-0E5A6BBED82C}"/>
              </a:ext>
            </a:extLst>
          </p:cNvPr>
          <p:cNvSpPr>
            <a:spLocks noGrp="1"/>
          </p:cNvSpPr>
          <p:nvPr>
            <p:ph type="title"/>
          </p:nvPr>
        </p:nvSpPr>
        <p:spPr>
          <a:xfrm>
            <a:off x="609600" y="348478"/>
            <a:ext cx="10972800" cy="5734270"/>
          </a:xfrm>
        </p:spPr>
        <p:txBody>
          <a:bodyPr/>
          <a:lstStyle/>
          <a:p>
            <a:r>
              <a:rPr lang="en-US" dirty="0">
                <a:hlinkClick r:id="rId2"/>
              </a:rPr>
              <a:t>Learning to play Mario</a:t>
            </a:r>
            <a:endParaRPr lang="en-US" dirty="0"/>
          </a:p>
        </p:txBody>
      </p:sp>
      <p:sp>
        <p:nvSpPr>
          <p:cNvPr id="3" name="Slide Number Placeholder 2">
            <a:extLst>
              <a:ext uri="{FF2B5EF4-FFF2-40B4-BE49-F238E27FC236}">
                <a16:creationId xmlns:a16="http://schemas.microsoft.com/office/drawing/2014/main" id="{D11BAE52-2DE9-4210-9CA1-32FC1FBBB083}"/>
              </a:ext>
            </a:extLst>
          </p:cNvPr>
          <p:cNvSpPr>
            <a:spLocks noGrp="1"/>
          </p:cNvSpPr>
          <p:nvPr>
            <p:ph type="sldNum" sz="quarter" idx="12"/>
          </p:nvPr>
        </p:nvSpPr>
        <p:spPr/>
        <p:txBody>
          <a:bodyPr/>
          <a:lstStyle/>
          <a:p>
            <a:fld id="{DDE06F90-2613-4EF5-AE3F-E50B7C556A0F}" type="slidenum">
              <a:rPr lang="en-US" smtClean="0"/>
              <a:t>34</a:t>
            </a:fld>
            <a:endParaRPr lang="en-US"/>
          </a:p>
        </p:txBody>
      </p:sp>
    </p:spTree>
    <p:extLst>
      <p:ext uri="{BB962C8B-B14F-4D97-AF65-F5344CB8AC3E}">
        <p14:creationId xmlns:p14="http://schemas.microsoft.com/office/powerpoint/2010/main" val="36087346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1C6C9-794D-4896-B50C-B2B1E50FD01D}"/>
              </a:ext>
            </a:extLst>
          </p:cNvPr>
          <p:cNvSpPr>
            <a:spLocks noGrp="1"/>
          </p:cNvSpPr>
          <p:nvPr>
            <p:ph type="title"/>
          </p:nvPr>
        </p:nvSpPr>
        <p:spPr>
          <a:xfrm>
            <a:off x="609600" y="348478"/>
            <a:ext cx="10972800" cy="5754148"/>
          </a:xfrm>
        </p:spPr>
        <p:txBody>
          <a:bodyPr/>
          <a:lstStyle/>
          <a:p>
            <a:r>
              <a:rPr lang="en-US" dirty="0"/>
              <a:t>Artificial Intelligence Modern Advancements</a:t>
            </a:r>
          </a:p>
        </p:txBody>
      </p:sp>
      <p:sp>
        <p:nvSpPr>
          <p:cNvPr id="3" name="Slide Number Placeholder 2">
            <a:extLst>
              <a:ext uri="{FF2B5EF4-FFF2-40B4-BE49-F238E27FC236}">
                <a16:creationId xmlns:a16="http://schemas.microsoft.com/office/drawing/2014/main" id="{E1C99980-B42E-4D65-8397-DE1365BFAB5E}"/>
              </a:ext>
            </a:extLst>
          </p:cNvPr>
          <p:cNvSpPr>
            <a:spLocks noGrp="1"/>
          </p:cNvSpPr>
          <p:nvPr>
            <p:ph type="sldNum" sz="quarter" idx="12"/>
          </p:nvPr>
        </p:nvSpPr>
        <p:spPr/>
        <p:txBody>
          <a:bodyPr/>
          <a:lstStyle/>
          <a:p>
            <a:fld id="{DDE06F90-2613-4EF5-AE3F-E50B7C556A0F}" type="slidenum">
              <a:rPr lang="en-US" smtClean="0"/>
              <a:t>35</a:t>
            </a:fld>
            <a:endParaRPr lang="en-US"/>
          </a:p>
        </p:txBody>
      </p:sp>
    </p:spTree>
    <p:extLst>
      <p:ext uri="{BB962C8B-B14F-4D97-AF65-F5344CB8AC3E}">
        <p14:creationId xmlns:p14="http://schemas.microsoft.com/office/powerpoint/2010/main" val="1194585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56DA2-DE73-4622-A115-D75180C79CC5}"/>
              </a:ext>
            </a:extLst>
          </p:cNvPr>
          <p:cNvSpPr>
            <a:spLocks noGrp="1"/>
          </p:cNvSpPr>
          <p:nvPr>
            <p:ph type="title"/>
          </p:nvPr>
        </p:nvSpPr>
        <p:spPr>
          <a:xfrm>
            <a:off x="609600" y="348478"/>
            <a:ext cx="6465757" cy="6022342"/>
          </a:xfrm>
        </p:spPr>
        <p:txBody>
          <a:bodyPr/>
          <a:lstStyle/>
          <a:p>
            <a:r>
              <a:rPr lang="en-US" dirty="0"/>
              <a:t>Deep Blue</a:t>
            </a:r>
          </a:p>
        </p:txBody>
      </p:sp>
      <p:pic>
        <p:nvPicPr>
          <p:cNvPr id="5" name="Picture 4">
            <a:extLst>
              <a:ext uri="{FF2B5EF4-FFF2-40B4-BE49-F238E27FC236}">
                <a16:creationId xmlns:a16="http://schemas.microsoft.com/office/drawing/2014/main" id="{916B84A5-6DEE-42D8-BB7D-28B43AAB76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6341" y="1251636"/>
            <a:ext cx="2934539" cy="4409145"/>
          </a:xfrm>
          <a:prstGeom prst="rect">
            <a:avLst/>
          </a:prstGeom>
        </p:spPr>
      </p:pic>
      <p:sp>
        <p:nvSpPr>
          <p:cNvPr id="6" name="Rectangle 5">
            <a:extLst>
              <a:ext uri="{FF2B5EF4-FFF2-40B4-BE49-F238E27FC236}">
                <a16:creationId xmlns:a16="http://schemas.microsoft.com/office/drawing/2014/main" id="{60440136-01B7-456D-A63E-A44EFEBD4021}"/>
              </a:ext>
            </a:extLst>
          </p:cNvPr>
          <p:cNvSpPr/>
          <p:nvPr/>
        </p:nvSpPr>
        <p:spPr>
          <a:xfrm>
            <a:off x="9763218" y="6488668"/>
            <a:ext cx="2505301" cy="369332"/>
          </a:xfrm>
          <a:prstGeom prst="rect">
            <a:avLst/>
          </a:prstGeom>
        </p:spPr>
        <p:txBody>
          <a:bodyPr wrap="none">
            <a:spAutoFit/>
          </a:bodyPr>
          <a:lstStyle/>
          <a:p>
            <a:r>
              <a:rPr lang="en-US" dirty="0"/>
              <a:t>Image Source: </a:t>
            </a:r>
            <a:r>
              <a:rPr lang="en-US" dirty="0">
                <a:hlinkClick r:id="rId4"/>
              </a:rPr>
              <a:t>Wikipedia</a:t>
            </a:r>
            <a:endParaRPr lang="en-US" dirty="0"/>
          </a:p>
        </p:txBody>
      </p:sp>
      <p:sp>
        <p:nvSpPr>
          <p:cNvPr id="3" name="Slide Number Placeholder 2">
            <a:extLst>
              <a:ext uri="{FF2B5EF4-FFF2-40B4-BE49-F238E27FC236}">
                <a16:creationId xmlns:a16="http://schemas.microsoft.com/office/drawing/2014/main" id="{2A14A894-A518-44BB-8C90-85A51F188D9D}"/>
              </a:ext>
            </a:extLst>
          </p:cNvPr>
          <p:cNvSpPr>
            <a:spLocks noGrp="1"/>
          </p:cNvSpPr>
          <p:nvPr>
            <p:ph type="sldNum" sz="quarter" idx="12"/>
          </p:nvPr>
        </p:nvSpPr>
        <p:spPr/>
        <p:txBody>
          <a:bodyPr/>
          <a:lstStyle/>
          <a:p>
            <a:fld id="{DDE06F90-2613-4EF5-AE3F-E50B7C556A0F}" type="slidenum">
              <a:rPr lang="en-US" smtClean="0"/>
              <a:t>36</a:t>
            </a:fld>
            <a:endParaRPr lang="en-US"/>
          </a:p>
        </p:txBody>
      </p:sp>
    </p:spTree>
    <p:extLst>
      <p:ext uri="{BB962C8B-B14F-4D97-AF65-F5344CB8AC3E}">
        <p14:creationId xmlns:p14="http://schemas.microsoft.com/office/powerpoint/2010/main" val="16082596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B72D7EA-9355-4D93-B851-9ACACB49AA46}"/>
              </a:ext>
            </a:extLst>
          </p:cNvPr>
          <p:cNvSpPr>
            <a:spLocks noGrp="1"/>
          </p:cNvSpPr>
          <p:nvPr>
            <p:ph type="sldNum" sz="quarter" idx="12"/>
          </p:nvPr>
        </p:nvSpPr>
        <p:spPr/>
        <p:txBody>
          <a:bodyPr/>
          <a:lstStyle/>
          <a:p>
            <a:fld id="{DDE06F90-2613-4EF5-AE3F-E50B7C556A0F}" type="slidenum">
              <a:rPr lang="en-US" smtClean="0"/>
              <a:t>37</a:t>
            </a:fld>
            <a:endParaRPr lang="en-US"/>
          </a:p>
        </p:txBody>
      </p:sp>
      <p:pic>
        <p:nvPicPr>
          <p:cNvPr id="7" name="Picture 6" descr="Graphical user interface, application&#10;&#10;Description automatically generated">
            <a:extLst>
              <a:ext uri="{FF2B5EF4-FFF2-40B4-BE49-F238E27FC236}">
                <a16:creationId xmlns:a16="http://schemas.microsoft.com/office/drawing/2014/main" id="{33004E27-239F-4C1F-88AA-273A63197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0" y="774351"/>
            <a:ext cx="8184630" cy="5101794"/>
          </a:xfrm>
          <a:prstGeom prst="rect">
            <a:avLst/>
          </a:prstGeom>
        </p:spPr>
      </p:pic>
      <p:pic>
        <p:nvPicPr>
          <p:cNvPr id="9" name="Picture 8" descr="Diagram&#10;&#10;Description automatically generated">
            <a:extLst>
              <a:ext uri="{FF2B5EF4-FFF2-40B4-BE49-F238E27FC236}">
                <a16:creationId xmlns:a16="http://schemas.microsoft.com/office/drawing/2014/main" id="{475354AE-4A16-4056-9495-3F4252EBE5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47365"/>
            <a:ext cx="9863646" cy="4628780"/>
          </a:xfrm>
          <a:prstGeom prst="rect">
            <a:avLst/>
          </a:prstGeom>
        </p:spPr>
      </p:pic>
    </p:spTree>
    <p:extLst>
      <p:ext uri="{BB962C8B-B14F-4D97-AF65-F5344CB8AC3E}">
        <p14:creationId xmlns:p14="http://schemas.microsoft.com/office/powerpoint/2010/main" val="8362424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818052-0D9C-4770-8090-577BE5F824D7}"/>
              </a:ext>
            </a:extLst>
          </p:cNvPr>
          <p:cNvSpPr>
            <a:spLocks noGrp="1"/>
          </p:cNvSpPr>
          <p:nvPr>
            <p:ph idx="1"/>
          </p:nvPr>
        </p:nvSpPr>
        <p:spPr>
          <a:xfrm>
            <a:off x="227527" y="2428406"/>
            <a:ext cx="8354518" cy="3592826"/>
          </a:xfrm>
        </p:spPr>
        <p:txBody>
          <a:bodyPr/>
          <a:lstStyle/>
          <a:p>
            <a:r>
              <a:rPr lang="en-US" dirty="0"/>
              <a:t>Google’s Alpha Go</a:t>
            </a:r>
          </a:p>
          <a:p>
            <a:pPr lvl="1"/>
            <a:r>
              <a:rPr lang="en-US" dirty="0"/>
              <a:t>First AI to beat professional human player (2015)</a:t>
            </a:r>
          </a:p>
          <a:p>
            <a:pPr lvl="1"/>
            <a:r>
              <a:rPr lang="en-US" dirty="0"/>
              <a:t>And world champion in 2016</a:t>
            </a:r>
          </a:p>
          <a:p>
            <a:r>
              <a:rPr lang="en-US" dirty="0"/>
              <a:t>Go has 10</a:t>
            </a:r>
            <a:r>
              <a:rPr lang="en-US" baseline="30000" dirty="0"/>
              <a:t>170</a:t>
            </a:r>
            <a:r>
              <a:rPr lang="en-US" dirty="0"/>
              <a:t> possible board configurations</a:t>
            </a:r>
          </a:p>
          <a:p>
            <a:r>
              <a:rPr lang="en-US" dirty="0"/>
              <a:t>Expanded into </a:t>
            </a:r>
            <a:r>
              <a:rPr lang="en-US" dirty="0" err="1"/>
              <a:t>AlphaZero</a:t>
            </a:r>
            <a:endParaRPr lang="en-US" dirty="0"/>
          </a:p>
          <a:p>
            <a:pPr lvl="1"/>
            <a:endParaRPr lang="en-US" dirty="0"/>
          </a:p>
        </p:txBody>
      </p:sp>
      <p:sp>
        <p:nvSpPr>
          <p:cNvPr id="4" name="Slide Number Placeholder 3">
            <a:extLst>
              <a:ext uri="{FF2B5EF4-FFF2-40B4-BE49-F238E27FC236}">
                <a16:creationId xmlns:a16="http://schemas.microsoft.com/office/drawing/2014/main" id="{6FA870A9-511A-4F72-BD78-2F48D5F7D05E}"/>
              </a:ext>
            </a:extLst>
          </p:cNvPr>
          <p:cNvSpPr>
            <a:spLocks noGrp="1"/>
          </p:cNvSpPr>
          <p:nvPr>
            <p:ph type="sldNum" sz="quarter" idx="12"/>
          </p:nvPr>
        </p:nvSpPr>
        <p:spPr/>
        <p:txBody>
          <a:bodyPr/>
          <a:lstStyle/>
          <a:p>
            <a:fld id="{DDE06F90-2613-4EF5-AE3F-E50B7C556A0F}" type="slidenum">
              <a:rPr lang="en-US" smtClean="0"/>
              <a:t>38</a:t>
            </a:fld>
            <a:endParaRPr lang="en-US"/>
          </a:p>
        </p:txBody>
      </p:sp>
      <p:pic>
        <p:nvPicPr>
          <p:cNvPr id="10" name="Picture 9" descr="A picture containing shape&#10;&#10;Description automatically generated">
            <a:extLst>
              <a:ext uri="{FF2B5EF4-FFF2-40B4-BE49-F238E27FC236}">
                <a16:creationId xmlns:a16="http://schemas.microsoft.com/office/drawing/2014/main" id="{1EAD7549-7984-4348-B0E9-9E77CB3CA4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7115" y="836768"/>
            <a:ext cx="5195342" cy="1363777"/>
          </a:xfrm>
          <a:prstGeom prst="rect">
            <a:avLst/>
          </a:prstGeom>
        </p:spPr>
      </p:pic>
    </p:spTree>
    <p:extLst>
      <p:ext uri="{BB962C8B-B14F-4D97-AF65-F5344CB8AC3E}">
        <p14:creationId xmlns:p14="http://schemas.microsoft.com/office/powerpoint/2010/main" val="32753883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A7312-9F27-470D-95D3-EF44A23C1E00}"/>
              </a:ext>
            </a:extLst>
          </p:cNvPr>
          <p:cNvSpPr>
            <a:spLocks noGrp="1"/>
          </p:cNvSpPr>
          <p:nvPr>
            <p:ph type="title"/>
          </p:nvPr>
        </p:nvSpPr>
        <p:spPr/>
        <p:txBody>
          <a:bodyPr/>
          <a:lstStyle/>
          <a:p>
            <a:r>
              <a:rPr lang="en-US" dirty="0"/>
              <a:t>Large Language Models</a:t>
            </a:r>
          </a:p>
        </p:txBody>
      </p:sp>
      <p:sp>
        <p:nvSpPr>
          <p:cNvPr id="3" name="Content Placeholder 2">
            <a:extLst>
              <a:ext uri="{FF2B5EF4-FFF2-40B4-BE49-F238E27FC236}">
                <a16:creationId xmlns:a16="http://schemas.microsoft.com/office/drawing/2014/main" id="{565C7D87-BEE5-4BDD-8EDF-8D55DA98CAC6}"/>
              </a:ext>
            </a:extLst>
          </p:cNvPr>
          <p:cNvSpPr>
            <a:spLocks noGrp="1"/>
          </p:cNvSpPr>
          <p:nvPr>
            <p:ph idx="1"/>
          </p:nvPr>
        </p:nvSpPr>
        <p:spPr>
          <a:xfrm>
            <a:off x="609600" y="1600201"/>
            <a:ext cx="4385481" cy="4525963"/>
          </a:xfrm>
        </p:spPr>
        <p:txBody>
          <a:bodyPr/>
          <a:lstStyle/>
          <a:p>
            <a:r>
              <a:rPr lang="en-US" dirty="0"/>
              <a:t>Utilizes Deep Learning (a form of neural networks)</a:t>
            </a:r>
          </a:p>
          <a:p>
            <a:pPr lvl="1"/>
            <a:r>
              <a:rPr lang="en-US" dirty="0"/>
              <a:t>Chat GPT 3 has 96 layers and ~175 billion parameters</a:t>
            </a:r>
          </a:p>
          <a:p>
            <a:r>
              <a:rPr lang="en-US" dirty="0"/>
              <a:t>Abstract reasoning is hard…</a:t>
            </a:r>
          </a:p>
        </p:txBody>
      </p:sp>
      <p:sp>
        <p:nvSpPr>
          <p:cNvPr id="4" name="Slide Number Placeholder 3">
            <a:extLst>
              <a:ext uri="{FF2B5EF4-FFF2-40B4-BE49-F238E27FC236}">
                <a16:creationId xmlns:a16="http://schemas.microsoft.com/office/drawing/2014/main" id="{BB08DC45-44C1-4AE0-9AA1-47001D9BFB50}"/>
              </a:ext>
            </a:extLst>
          </p:cNvPr>
          <p:cNvSpPr>
            <a:spLocks noGrp="1"/>
          </p:cNvSpPr>
          <p:nvPr>
            <p:ph type="sldNum" sz="quarter" idx="12"/>
          </p:nvPr>
        </p:nvSpPr>
        <p:spPr/>
        <p:txBody>
          <a:bodyPr/>
          <a:lstStyle/>
          <a:p>
            <a:fld id="{DDE06F90-2613-4EF5-AE3F-E50B7C556A0F}" type="slidenum">
              <a:rPr lang="en-US" smtClean="0"/>
              <a:t>39</a:t>
            </a:fld>
            <a:endParaRPr lang="en-US"/>
          </a:p>
        </p:txBody>
      </p:sp>
      <p:pic>
        <p:nvPicPr>
          <p:cNvPr id="5" name="Picture 4">
            <a:extLst>
              <a:ext uri="{FF2B5EF4-FFF2-40B4-BE49-F238E27FC236}">
                <a16:creationId xmlns:a16="http://schemas.microsoft.com/office/drawing/2014/main" id="{12D0EAB5-574B-E6F7-6E0A-0172DA2AD984}"/>
              </a:ext>
            </a:extLst>
          </p:cNvPr>
          <p:cNvPicPr>
            <a:picLocks noChangeAspect="1"/>
          </p:cNvPicPr>
          <p:nvPr/>
        </p:nvPicPr>
        <p:blipFill>
          <a:blip r:embed="rId3"/>
          <a:stretch>
            <a:fillRect/>
          </a:stretch>
        </p:blipFill>
        <p:spPr>
          <a:xfrm>
            <a:off x="4734090" y="1282889"/>
            <a:ext cx="7457910" cy="4735773"/>
          </a:xfrm>
          <a:prstGeom prst="rect">
            <a:avLst/>
          </a:prstGeom>
        </p:spPr>
      </p:pic>
      <p:sp>
        <p:nvSpPr>
          <p:cNvPr id="7" name="TextBox 6">
            <a:extLst>
              <a:ext uri="{FF2B5EF4-FFF2-40B4-BE49-F238E27FC236}">
                <a16:creationId xmlns:a16="http://schemas.microsoft.com/office/drawing/2014/main" id="{DAE10A5C-926B-1748-1F64-2D8365DFEE53}"/>
              </a:ext>
            </a:extLst>
          </p:cNvPr>
          <p:cNvSpPr txBox="1"/>
          <p:nvPr/>
        </p:nvSpPr>
        <p:spPr>
          <a:xfrm>
            <a:off x="5677469" y="6126164"/>
            <a:ext cx="6656695" cy="646331"/>
          </a:xfrm>
          <a:prstGeom prst="rect">
            <a:avLst/>
          </a:prstGeom>
          <a:noFill/>
        </p:spPr>
        <p:txBody>
          <a:bodyPr wrap="square">
            <a:spAutoFit/>
          </a:bodyPr>
          <a:lstStyle/>
          <a:p>
            <a:r>
              <a:rPr lang="en-US" dirty="0">
                <a:solidFill>
                  <a:schemeClr val="bg1"/>
                </a:solidFill>
              </a:rPr>
              <a:t>Kosinski, Michal. 2023. Evaluating Large Language Models in Theory of Mind Tasks. Stanford. </a:t>
            </a:r>
            <a:r>
              <a:rPr lang="en-US" dirty="0">
                <a:solidFill>
                  <a:schemeClr val="bg1"/>
                </a:solidFill>
                <a:hlinkClick r:id="rId4">
                  <a:extLst>
                    <a:ext uri="{A12FA001-AC4F-418D-AE19-62706E023703}">
                      <ahyp:hlinkClr xmlns:ahyp="http://schemas.microsoft.com/office/drawing/2018/hyperlinkcolor" val="tx"/>
                    </a:ext>
                  </a:extLst>
                </a:hlinkClick>
              </a:rPr>
              <a:t>https://arxiv.org/pdf/2302.02083</a:t>
            </a:r>
            <a:r>
              <a:rPr lang="en-US" dirty="0">
                <a:solidFill>
                  <a:schemeClr val="bg1"/>
                </a:solidFill>
              </a:rPr>
              <a:t> </a:t>
            </a:r>
          </a:p>
        </p:txBody>
      </p:sp>
    </p:spTree>
    <p:extLst>
      <p:ext uri="{BB962C8B-B14F-4D97-AF65-F5344CB8AC3E}">
        <p14:creationId xmlns:p14="http://schemas.microsoft.com/office/powerpoint/2010/main" val="21499045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8C1D7-2F50-4FDF-B766-F3A805CEEBC7}"/>
              </a:ext>
            </a:extLst>
          </p:cNvPr>
          <p:cNvSpPr>
            <a:spLocks noGrp="1"/>
          </p:cNvSpPr>
          <p:nvPr>
            <p:ph type="title"/>
          </p:nvPr>
        </p:nvSpPr>
        <p:spPr/>
        <p:txBody>
          <a:bodyPr/>
          <a:lstStyle/>
          <a:p>
            <a:r>
              <a:rPr lang="en-US" dirty="0"/>
              <a:t>In Review</a:t>
            </a:r>
          </a:p>
        </p:txBody>
      </p:sp>
      <p:sp>
        <p:nvSpPr>
          <p:cNvPr id="3" name="Content Placeholder 2">
            <a:extLst>
              <a:ext uri="{FF2B5EF4-FFF2-40B4-BE49-F238E27FC236}">
                <a16:creationId xmlns:a16="http://schemas.microsoft.com/office/drawing/2014/main" id="{F8CA9F6B-2922-4907-BBD5-B43FEBBC5877}"/>
              </a:ext>
            </a:extLst>
          </p:cNvPr>
          <p:cNvSpPr>
            <a:spLocks noGrp="1"/>
          </p:cNvSpPr>
          <p:nvPr>
            <p:ph idx="1"/>
          </p:nvPr>
        </p:nvSpPr>
        <p:spPr/>
        <p:txBody>
          <a:bodyPr/>
          <a:lstStyle/>
          <a:p>
            <a:r>
              <a:rPr lang="en-US" dirty="0"/>
              <a:t>Alan Turing &amp; the Turing Test</a:t>
            </a:r>
          </a:p>
          <a:p>
            <a:r>
              <a:rPr lang="en-US" dirty="0"/>
              <a:t>John Searle &amp; the Chinese Room</a:t>
            </a:r>
          </a:p>
          <a:p>
            <a:r>
              <a:rPr lang="en-US" dirty="0"/>
              <a:t>Newell &amp; Simon's Logic Theorist</a:t>
            </a:r>
          </a:p>
          <a:p>
            <a:r>
              <a:rPr lang="en-US" dirty="0"/>
              <a:t>Dartmouth Research Project</a:t>
            </a:r>
          </a:p>
          <a:p>
            <a:r>
              <a:rPr lang="en-US" dirty="0"/>
              <a:t>Subtopics &amp; Tools in AI</a:t>
            </a:r>
          </a:p>
          <a:p>
            <a:r>
              <a:rPr lang="en-US" dirty="0"/>
              <a:t>Marvin Minsky &amp; Neural Networks</a:t>
            </a:r>
          </a:p>
          <a:p>
            <a:r>
              <a:rPr lang="en-US" dirty="0"/>
              <a:t>AI Today (briefly)</a:t>
            </a:r>
          </a:p>
          <a:p>
            <a:endParaRPr lang="en-US" dirty="0"/>
          </a:p>
        </p:txBody>
      </p:sp>
      <p:sp>
        <p:nvSpPr>
          <p:cNvPr id="4" name="Slide Number Placeholder 3">
            <a:extLst>
              <a:ext uri="{FF2B5EF4-FFF2-40B4-BE49-F238E27FC236}">
                <a16:creationId xmlns:a16="http://schemas.microsoft.com/office/drawing/2014/main" id="{8EBEA1C4-E518-43DD-BA9C-2FFA4CE97084}"/>
              </a:ext>
            </a:extLst>
          </p:cNvPr>
          <p:cNvSpPr>
            <a:spLocks noGrp="1"/>
          </p:cNvSpPr>
          <p:nvPr>
            <p:ph type="sldNum" sz="quarter" idx="12"/>
          </p:nvPr>
        </p:nvSpPr>
        <p:spPr/>
        <p:txBody>
          <a:bodyPr/>
          <a:lstStyle/>
          <a:p>
            <a:fld id="{DDE06F90-2613-4EF5-AE3F-E50B7C556A0F}" type="slidenum">
              <a:rPr lang="en-US" smtClean="0"/>
              <a:t>40</a:t>
            </a:fld>
            <a:endParaRPr lang="en-US"/>
          </a:p>
        </p:txBody>
      </p:sp>
    </p:spTree>
    <p:extLst>
      <p:ext uri="{BB962C8B-B14F-4D97-AF65-F5344CB8AC3E}">
        <p14:creationId xmlns:p14="http://schemas.microsoft.com/office/powerpoint/2010/main" val="14838371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9A7AE-FC85-480A-BA40-2B91F2192630}"/>
              </a:ext>
            </a:extLst>
          </p:cNvPr>
          <p:cNvSpPr>
            <a:spLocks noGrp="1"/>
          </p:cNvSpPr>
          <p:nvPr>
            <p:ph type="title"/>
          </p:nvPr>
        </p:nvSpPr>
        <p:spPr/>
        <p:txBody>
          <a:bodyPr/>
          <a:lstStyle/>
          <a:p>
            <a:r>
              <a:rPr lang="en-US" dirty="0"/>
              <a:t>What are we Missing?</a:t>
            </a:r>
          </a:p>
        </p:txBody>
      </p:sp>
      <p:sp>
        <p:nvSpPr>
          <p:cNvPr id="3" name="Content Placeholder 2">
            <a:extLst>
              <a:ext uri="{FF2B5EF4-FFF2-40B4-BE49-F238E27FC236}">
                <a16:creationId xmlns:a16="http://schemas.microsoft.com/office/drawing/2014/main" id="{4F47F08C-24D0-43DC-8204-85312EEFAD48}"/>
              </a:ext>
            </a:extLst>
          </p:cNvPr>
          <p:cNvSpPr>
            <a:spLocks noGrp="1"/>
          </p:cNvSpPr>
          <p:nvPr>
            <p:ph idx="1"/>
          </p:nvPr>
        </p:nvSpPr>
        <p:spPr/>
        <p:txBody>
          <a:bodyPr/>
          <a:lstStyle/>
          <a:p>
            <a:r>
              <a:rPr lang="en-US" dirty="0"/>
              <a:t>Philosophical Implications</a:t>
            </a:r>
          </a:p>
          <a:p>
            <a:r>
              <a:rPr lang="en-US" dirty="0"/>
              <a:t>Ethical Implications - </a:t>
            </a:r>
            <a:r>
              <a:rPr lang="en-US" dirty="0">
                <a:hlinkClick r:id="rId2"/>
              </a:rPr>
              <a:t>https://www.moralmachine.net/</a:t>
            </a:r>
            <a:r>
              <a:rPr lang="en-US" dirty="0"/>
              <a:t> </a:t>
            </a:r>
          </a:p>
          <a:p>
            <a:r>
              <a:rPr lang="en-US" dirty="0"/>
              <a:t>Solvability - Is there something a human can do that can't be done by an AI?</a:t>
            </a:r>
          </a:p>
          <a:p>
            <a:r>
              <a:rPr lang="en-US" dirty="0"/>
              <a:t>Singularity</a:t>
            </a:r>
          </a:p>
          <a:p>
            <a:r>
              <a:rPr lang="en-US" dirty="0"/>
              <a:t>What is "consciousness"?</a:t>
            </a:r>
          </a:p>
          <a:p>
            <a:endParaRPr lang="en-US" dirty="0"/>
          </a:p>
        </p:txBody>
      </p:sp>
      <p:sp>
        <p:nvSpPr>
          <p:cNvPr id="4" name="Slide Number Placeholder 3">
            <a:extLst>
              <a:ext uri="{FF2B5EF4-FFF2-40B4-BE49-F238E27FC236}">
                <a16:creationId xmlns:a16="http://schemas.microsoft.com/office/drawing/2014/main" id="{D3F23510-14F4-47DA-857C-EDE45E7C1D60}"/>
              </a:ext>
            </a:extLst>
          </p:cNvPr>
          <p:cNvSpPr>
            <a:spLocks noGrp="1"/>
          </p:cNvSpPr>
          <p:nvPr>
            <p:ph type="sldNum" sz="quarter" idx="12"/>
          </p:nvPr>
        </p:nvSpPr>
        <p:spPr/>
        <p:txBody>
          <a:bodyPr/>
          <a:lstStyle/>
          <a:p>
            <a:fld id="{DDE06F90-2613-4EF5-AE3F-E50B7C556A0F}" type="slidenum">
              <a:rPr lang="en-US" smtClean="0"/>
              <a:t>41</a:t>
            </a:fld>
            <a:endParaRPr lang="en-US"/>
          </a:p>
        </p:txBody>
      </p:sp>
    </p:spTree>
    <p:extLst>
      <p:ext uri="{BB962C8B-B14F-4D97-AF65-F5344CB8AC3E}">
        <p14:creationId xmlns:p14="http://schemas.microsoft.com/office/powerpoint/2010/main" val="20369401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68E4D-7EC3-4501-9070-63F30F52DBAF}"/>
              </a:ext>
            </a:extLst>
          </p:cNvPr>
          <p:cNvSpPr>
            <a:spLocks noGrp="1"/>
          </p:cNvSpPr>
          <p:nvPr>
            <p:ph type="title"/>
          </p:nvPr>
        </p:nvSpPr>
        <p:spPr/>
        <p:txBody>
          <a:bodyPr/>
          <a:lstStyle/>
          <a:p>
            <a:r>
              <a:rPr lang="en-US" dirty="0"/>
              <a:t>Neural Network Activity</a:t>
            </a:r>
          </a:p>
        </p:txBody>
      </p:sp>
      <p:sp>
        <p:nvSpPr>
          <p:cNvPr id="3" name="Content Placeholder 2">
            <a:extLst>
              <a:ext uri="{FF2B5EF4-FFF2-40B4-BE49-F238E27FC236}">
                <a16:creationId xmlns:a16="http://schemas.microsoft.com/office/drawing/2014/main" id="{CCDFE8B4-92BD-4CE2-B17C-8FE9EC453B12}"/>
              </a:ext>
            </a:extLst>
          </p:cNvPr>
          <p:cNvSpPr>
            <a:spLocks noGrp="1"/>
          </p:cNvSpPr>
          <p:nvPr>
            <p:ph idx="1"/>
          </p:nvPr>
        </p:nvSpPr>
        <p:spPr/>
        <p:txBody>
          <a:bodyPr/>
          <a:lstStyle/>
          <a:p>
            <a:r>
              <a:rPr lang="en-US" dirty="0"/>
              <a:t>Each person has 10 images</a:t>
            </a:r>
          </a:p>
          <a:p>
            <a:r>
              <a:rPr lang="en-US" dirty="0"/>
              <a:t>Vote if that image is a CAT or DOG</a:t>
            </a:r>
          </a:p>
          <a:p>
            <a:r>
              <a:rPr lang="en-US" dirty="0"/>
              <a:t>If you are </a:t>
            </a:r>
            <a:r>
              <a:rPr lang="en-US" b="1" dirty="0"/>
              <a:t>correct</a:t>
            </a:r>
            <a:r>
              <a:rPr lang="en-US" dirty="0"/>
              <a:t>, you get </a:t>
            </a:r>
            <a:r>
              <a:rPr lang="en-US" i="1" dirty="0"/>
              <a:t>more</a:t>
            </a:r>
            <a:r>
              <a:rPr lang="en-US" dirty="0"/>
              <a:t> votes next time</a:t>
            </a:r>
          </a:p>
          <a:p>
            <a:r>
              <a:rPr lang="en-US" dirty="0"/>
              <a:t>If you are </a:t>
            </a:r>
            <a:r>
              <a:rPr lang="en-US" b="1" dirty="0"/>
              <a:t>incorrect</a:t>
            </a:r>
            <a:r>
              <a:rPr lang="en-US" dirty="0"/>
              <a:t>, you get </a:t>
            </a:r>
            <a:r>
              <a:rPr lang="en-US" i="1" dirty="0"/>
              <a:t>less</a:t>
            </a:r>
            <a:r>
              <a:rPr lang="en-US" dirty="0"/>
              <a:t> votes next time</a:t>
            </a:r>
          </a:p>
          <a:p>
            <a:endParaRPr lang="en-US" dirty="0"/>
          </a:p>
        </p:txBody>
      </p:sp>
      <p:sp>
        <p:nvSpPr>
          <p:cNvPr id="4" name="Slide Number Placeholder 3">
            <a:extLst>
              <a:ext uri="{FF2B5EF4-FFF2-40B4-BE49-F238E27FC236}">
                <a16:creationId xmlns:a16="http://schemas.microsoft.com/office/drawing/2014/main" id="{635E36A2-69AE-4F33-87AD-18D450704F65}"/>
              </a:ext>
            </a:extLst>
          </p:cNvPr>
          <p:cNvSpPr>
            <a:spLocks noGrp="1"/>
          </p:cNvSpPr>
          <p:nvPr>
            <p:ph type="sldNum" sz="quarter" idx="12"/>
          </p:nvPr>
        </p:nvSpPr>
        <p:spPr/>
        <p:txBody>
          <a:bodyPr/>
          <a:lstStyle/>
          <a:p>
            <a:fld id="{DDE06F90-2613-4EF5-AE3F-E50B7C556A0F}" type="slidenum">
              <a:rPr lang="en-US" smtClean="0"/>
              <a:t>42</a:t>
            </a:fld>
            <a:endParaRPr lang="en-US"/>
          </a:p>
        </p:txBody>
      </p:sp>
    </p:spTree>
    <p:extLst>
      <p:ext uri="{BB962C8B-B14F-4D97-AF65-F5344CB8AC3E}">
        <p14:creationId xmlns:p14="http://schemas.microsoft.com/office/powerpoint/2010/main" val="2691329593"/>
      </p:ext>
    </p:extLst>
  </p:cSld>
  <p:clrMapOvr>
    <a:masterClrMapping/>
  </p:clrMapOvr>
</p:sld>
</file>

<file path=ppt/theme/theme1.xml><?xml version="1.0" encoding="utf-8"?>
<a:theme xmlns:a="http://schemas.openxmlformats.org/drawingml/2006/main" name="ksu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69F7890-0D87-4DDC-9047-E8F09365BE44}" vid="{E9B3DDE5-589A-4AA4-9720-57A998A15E9F}"/>
    </a:ext>
  </a:extLst>
</a:theme>
</file>

<file path=ppt/theme/theme2.xml><?xml version="1.0" encoding="utf-8"?>
<a:theme xmlns:a="http://schemas.openxmlformats.org/drawingml/2006/main" name="1_ksu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IS 115" id="{7EDE166B-13BF-4056-97B3-75D27B7E17DA}" vid="{D6DB819F-F053-49DC-9778-D3E949FDF69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_template-cs-comp-core</Template>
  <TotalTime>507</TotalTime>
  <Words>2437</Words>
  <Application>Microsoft Office PowerPoint</Application>
  <PresentationFormat>Widescreen</PresentationFormat>
  <Paragraphs>246</Paragraphs>
  <Slides>42</Slides>
  <Notes>21</Notes>
  <HiddenSlides>1</HiddenSlides>
  <MMClips>0</MMClips>
  <ScaleCrop>false</ScaleCrop>
  <HeadingPairs>
    <vt:vector size="4" baseType="variant">
      <vt:variant>
        <vt:lpstr>Theme</vt:lpstr>
      </vt:variant>
      <vt:variant>
        <vt:i4>2</vt:i4>
      </vt:variant>
      <vt:variant>
        <vt:lpstr>Slide Titles</vt:lpstr>
      </vt:variant>
      <vt:variant>
        <vt:i4>42</vt:i4>
      </vt:variant>
    </vt:vector>
  </HeadingPairs>
  <TitlesOfParts>
    <vt:vector size="44" baseType="lpstr">
      <vt:lpstr>ksu theme</vt:lpstr>
      <vt:lpstr>1_ksu theme</vt:lpstr>
      <vt:lpstr>Artificial Intelligence</vt:lpstr>
      <vt:lpstr>What is Intelligence?</vt:lpstr>
      <vt:lpstr>What is Artificial Intelligence?</vt:lpstr>
      <vt:lpstr>John McCarthy  (1927 - 2011)</vt:lpstr>
      <vt:lpstr>Dartmouth Summer Research Project on Artificial Intelligence - 1956</vt:lpstr>
      <vt:lpstr>What is Artificial Intelligence?</vt:lpstr>
      <vt:lpstr>Yes, but what is intelligence?</vt:lpstr>
      <vt:lpstr>Isn't there a solid definition of intelligence that doesn't depend on relating it to human intelligence?</vt:lpstr>
      <vt:lpstr>PowerPoint Presentation</vt:lpstr>
      <vt:lpstr>Alan Turing (1912 - 1954)</vt:lpstr>
      <vt:lpstr>Turing Test</vt:lpstr>
      <vt:lpstr>Chinese Room</vt:lpstr>
      <vt:lpstr>Strong AI vs. Weak AI</vt:lpstr>
      <vt:lpstr>Intelligent Agents</vt:lpstr>
      <vt:lpstr>How Agents Should Act</vt:lpstr>
      <vt:lpstr>Simple Reflex Agents</vt:lpstr>
      <vt:lpstr>Learning Agents</vt:lpstr>
      <vt:lpstr>Logic Theorist</vt:lpstr>
      <vt:lpstr>Methods for Developing AI</vt:lpstr>
      <vt:lpstr>Marvin Minsky</vt:lpstr>
      <vt:lpstr>Artificial Neural Networks</vt:lpstr>
      <vt:lpstr>Cats and Dogs</vt:lpstr>
      <vt:lpstr>Picture One</vt:lpstr>
      <vt:lpstr>Picture Two</vt:lpstr>
      <vt:lpstr>Picture Three</vt:lpstr>
      <vt:lpstr>Picture Four</vt:lpstr>
      <vt:lpstr>Picture Five</vt:lpstr>
      <vt:lpstr>Picture Six</vt:lpstr>
      <vt:lpstr>Picture Seven</vt:lpstr>
      <vt:lpstr>Picture Eight</vt:lpstr>
      <vt:lpstr>Picture Nine</vt:lpstr>
      <vt:lpstr>Picture Ten</vt:lpstr>
      <vt:lpstr>Camouflaging Tanks</vt:lpstr>
      <vt:lpstr>Learning to play Mario</vt:lpstr>
      <vt:lpstr>Artificial Intelligence Modern Advancements</vt:lpstr>
      <vt:lpstr>Deep Blue</vt:lpstr>
      <vt:lpstr>PowerPoint Presentation</vt:lpstr>
      <vt:lpstr>PowerPoint Presentation</vt:lpstr>
      <vt:lpstr>Large Language Models</vt:lpstr>
      <vt:lpstr>In Review</vt:lpstr>
      <vt:lpstr>What are we Missing?</vt:lpstr>
      <vt:lpstr>Neural Network 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Josh Weese</dc:creator>
  <cp:lastModifiedBy>Russell Feldhausen</cp:lastModifiedBy>
  <cp:revision>4</cp:revision>
  <dcterms:created xsi:type="dcterms:W3CDTF">2017-11-08T21:06:12Z</dcterms:created>
  <dcterms:modified xsi:type="dcterms:W3CDTF">2026-10-10T15:04:05Z</dcterms:modified>
</cp:coreProperties>
</file>