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70" r:id="rId11"/>
    <p:sldId id="266" r:id="rId12"/>
    <p:sldId id="267" r:id="rId13"/>
    <p:sldId id="273" r:id="rId14"/>
    <p:sldId id="271" r:id="rId15"/>
    <p:sldId id="272" r:id="rId16"/>
    <p:sldId id="274" r:id="rId17"/>
    <p:sldId id="275" r:id="rId18"/>
    <p:sldId id="276" r:id="rId19"/>
    <p:sldId id="277" r:id="rId20"/>
    <p:sldId id="279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7CBA7-F4AC-40A4-93A8-51BB66653991}" v="64" dt="2023-06-22T14:09:45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10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6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5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847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4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4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92782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9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92782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3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755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0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3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0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687D7-52EC-43B1-99A5-F46C8E0DB29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90541-6491-480C-BA60-F43DFDB6207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ew template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84D16-B2CC-416F-AC41-E1632EDA9B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+ X</a:t>
            </a:r>
            <a:br>
              <a:rPr lang="en-US" dirty="0"/>
            </a:br>
            <a:r>
              <a:rPr lang="en-US" dirty="0"/>
              <a:t>Or Embedded Computer Science Instruction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21F199-CD95-4422-B20F-1F118DE2EB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Cyber Pipeline Summer Workshop</a:t>
            </a:r>
          </a:p>
        </p:txBody>
      </p:sp>
    </p:spTree>
    <p:extLst>
      <p:ext uri="{BB962C8B-B14F-4D97-AF65-F5344CB8AC3E}">
        <p14:creationId xmlns:p14="http://schemas.microsoft.com/office/powerpoint/2010/main" val="1834858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C0D7-F87B-FF2E-B3ED-8F714D573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Computational Thinking?</a:t>
            </a:r>
          </a:p>
        </p:txBody>
      </p:sp>
      <p:pic>
        <p:nvPicPr>
          <p:cNvPr id="6" name="Content Placeholder 5" descr="A picture containing person, human face, smile, clothing&#10;&#10;Description automatically generated">
            <a:extLst>
              <a:ext uri="{FF2B5EF4-FFF2-40B4-BE49-F238E27FC236}">
                <a16:creationId xmlns:a16="http://schemas.microsoft.com/office/drawing/2014/main" id="{297A21DB-D0A0-DA8A-D3B5-D2BA5C933B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625" y="1600200"/>
            <a:ext cx="3034749" cy="452596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BEEF4-BDE3-FFDE-0A3D-7951B0ADC7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“Computational thinking involves solving problems, designing systems, and understanding behavior, by drawing on the concepts fundamental to computer science.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— Jeanette Wing </a:t>
            </a:r>
          </a:p>
        </p:txBody>
      </p:sp>
    </p:spTree>
    <p:extLst>
      <p:ext uri="{BB962C8B-B14F-4D97-AF65-F5344CB8AC3E}">
        <p14:creationId xmlns:p14="http://schemas.microsoft.com/office/powerpoint/2010/main" val="108704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0F98C4-91A1-4DF4-BC2B-1EF089036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ISTE &amp; CSTA Computational Thinking Definition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655FE8-3464-17F6-1D39-A49D81751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Computational thinking (CT) is a problem-solving process that includes (but is not limited to) the following characteristics:</a:t>
            </a:r>
          </a:p>
          <a:p>
            <a:r>
              <a:rPr lang="en-US" dirty="0"/>
              <a:t>Formulating problems in a way that enables us to use a computer and other tools to help solve them</a:t>
            </a:r>
          </a:p>
          <a:p>
            <a:r>
              <a:rPr lang="en-US" dirty="0"/>
              <a:t>Logically organizing and analyzing data</a:t>
            </a:r>
          </a:p>
          <a:p>
            <a:r>
              <a:rPr lang="en-US" dirty="0"/>
              <a:t>Representing data through abstractions such as models and simulations</a:t>
            </a:r>
          </a:p>
          <a:p>
            <a:r>
              <a:rPr lang="en-US" dirty="0"/>
              <a:t>Automating solutions through algorithmic thinking (a series of ordered steps)</a:t>
            </a:r>
          </a:p>
          <a:p>
            <a:r>
              <a:rPr lang="en-US" dirty="0"/>
              <a:t>Identifying, analyzing, and implementing possible solutions with the goal of achieving the most efficient and effective combination of steps and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22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58D9E-F6E9-C1C6-B0A7-0474513AA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ISTE &amp; CSTA Computational Thinking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16730-F6FD-07AF-26E7-0F4CDE2F7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Generalizing and transferring this problem solving process to a wide variety of problems</a:t>
            </a:r>
          </a:p>
          <a:p>
            <a:r>
              <a:rPr lang="en-US" dirty="0"/>
              <a:t>These skills are supported and enhanced by a number of dispositions or attitudes that are essential dimensions of CT. These dispositions or attitudes include:</a:t>
            </a:r>
          </a:p>
          <a:p>
            <a:r>
              <a:rPr lang="en-US" dirty="0"/>
              <a:t>Confidence in dealing with complexity</a:t>
            </a:r>
          </a:p>
          <a:p>
            <a:r>
              <a:rPr lang="en-US" dirty="0"/>
              <a:t>Persistence in working with difficult problems</a:t>
            </a:r>
          </a:p>
          <a:p>
            <a:r>
              <a:rPr lang="en-US" dirty="0"/>
              <a:t>Tolerance for ambiguity</a:t>
            </a:r>
          </a:p>
          <a:p>
            <a:r>
              <a:rPr lang="en-US" dirty="0"/>
              <a:t>The ability to deal with open-ended problems</a:t>
            </a:r>
          </a:p>
          <a:p>
            <a:r>
              <a:rPr lang="en-US" dirty="0"/>
              <a:t>The ability to communicate and work with others to achieve a common goal or 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878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2F785-D58A-7E4D-A88D-C231CBF7E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Programming?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0DA12F-2732-8E5C-DFA8-609A8785FB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0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3799E-BA06-9517-920E-D2F819E3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Programming?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DF67-4258-3A6F-F6AF-848232A45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effectLst/>
                <a:ea typeface="Times New Roman" panose="02020603050405020304" pitchFamily="18" charset="0"/>
              </a:rPr>
              <a:t>Lu and Fletcher (2009) have theorized computational thinking to be a foundational skill that underlies student’s ability to write programs – they see the act of writing a program as a formal expression of computational thought.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8744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AC9C0-93C6-B565-AA1A-6CB5E9030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and Computational Thinking</a:t>
            </a:r>
          </a:p>
        </p:txBody>
      </p:sp>
      <p:pic>
        <p:nvPicPr>
          <p:cNvPr id="5" name="Content Placeholder 4" descr="A chick standing on an egg&#10;&#10;Description automatically generated with low confidence">
            <a:extLst>
              <a:ext uri="{FF2B5EF4-FFF2-40B4-BE49-F238E27FC236}">
                <a16:creationId xmlns:a16="http://schemas.microsoft.com/office/drawing/2014/main" id="{BFBD2CBE-6A24-E0CF-2AE4-D70BA8D4D7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1345897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7ECF02-F979-A511-7BF4-29D6763C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all about problem solving!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166086-8246-AF80-BCE5-5D1A299B84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97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BDD0B2-D226-D8BF-5064-C9E99884A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Silo Effect</a:t>
            </a:r>
          </a:p>
        </p:txBody>
      </p:sp>
      <p:pic>
        <p:nvPicPr>
          <p:cNvPr id="7" name="Content Placeholder 6" descr="A picture containing building, sky, outdoor, silo&#10;&#10;Description automatically generated">
            <a:extLst>
              <a:ext uri="{FF2B5EF4-FFF2-40B4-BE49-F238E27FC236}">
                <a16:creationId xmlns:a16="http://schemas.microsoft.com/office/drawing/2014/main" id="{426503D0-7802-5A53-A290-40065B7BC2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40" b="20515"/>
          <a:stretch/>
        </p:blipFill>
        <p:spPr>
          <a:xfrm>
            <a:off x="2598821" y="1256280"/>
            <a:ext cx="6994358" cy="4710337"/>
          </a:xfrm>
        </p:spPr>
      </p:pic>
    </p:spTree>
    <p:extLst>
      <p:ext uri="{BB962C8B-B14F-4D97-AF65-F5344CB8AC3E}">
        <p14:creationId xmlns:p14="http://schemas.microsoft.com/office/powerpoint/2010/main" val="1454536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3D463-E6AB-FF94-32BB-D60671FDF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 of Learning</a:t>
            </a:r>
          </a:p>
        </p:txBody>
      </p:sp>
      <p:pic>
        <p:nvPicPr>
          <p:cNvPr id="5" name="Content Placeholder 4" descr="A picture containing human face, clothing, person, toddler&#10;&#10;Description automatically generated">
            <a:extLst>
              <a:ext uri="{FF2B5EF4-FFF2-40B4-BE49-F238E27FC236}">
                <a16:creationId xmlns:a16="http://schemas.microsoft.com/office/drawing/2014/main" id="{770CFE1A-F771-7EB7-85C3-CBDEDD1138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779" y="1392216"/>
            <a:ext cx="6785810" cy="4772686"/>
          </a:xfrm>
        </p:spPr>
      </p:pic>
    </p:spTree>
    <p:extLst>
      <p:ext uri="{BB962C8B-B14F-4D97-AF65-F5344CB8AC3E}">
        <p14:creationId xmlns:p14="http://schemas.microsoft.com/office/powerpoint/2010/main" val="1071709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36DF3-EB33-3026-09D5-7BAE6C505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and Motivation</a:t>
            </a:r>
          </a:p>
        </p:txBody>
      </p:sp>
      <p:pic>
        <p:nvPicPr>
          <p:cNvPr id="5" name="Content Placeholder 4" descr="A cartoon of a child standing on a book&#10;&#10;Description automatically generated with medium confidence">
            <a:extLst>
              <a:ext uri="{FF2B5EF4-FFF2-40B4-BE49-F238E27FC236}">
                <a16:creationId xmlns:a16="http://schemas.microsoft.com/office/drawing/2014/main" id="{1C44F06F-D530-4F2F-72F9-344E59E6B3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737" y="1634331"/>
            <a:ext cx="5724525" cy="4457700"/>
          </a:xfrm>
        </p:spPr>
      </p:pic>
    </p:spTree>
    <p:extLst>
      <p:ext uri="{BB962C8B-B14F-4D97-AF65-F5344CB8AC3E}">
        <p14:creationId xmlns:p14="http://schemas.microsoft.com/office/powerpoint/2010/main" val="392066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59CE5B-9841-ECA0-CC8D-6D8680DD9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Science Education:</a:t>
            </a:r>
            <a:br>
              <a:rPr lang="en-US" dirty="0"/>
            </a:br>
            <a:r>
              <a:rPr lang="en-US" dirty="0"/>
              <a:t>Then and </a:t>
            </a:r>
            <a:r>
              <a:rPr lang="en-US" dirty="0" err="1"/>
              <a:t>NoW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C05647-C808-670C-50E3-D9D5EEE961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53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CDF89-92CA-D0B6-8B13-98F8EF1F6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Computer Science Instruction</a:t>
            </a:r>
          </a:p>
        </p:txBody>
      </p:sp>
      <p:pic>
        <p:nvPicPr>
          <p:cNvPr id="5" name="Content Placeholder 4" descr="A picture containing circle, sketch, design&#10;&#10;Description automatically generated">
            <a:extLst>
              <a:ext uri="{FF2B5EF4-FFF2-40B4-BE49-F238E27FC236}">
                <a16:creationId xmlns:a16="http://schemas.microsoft.com/office/drawing/2014/main" id="{2FC5B745-2B13-6687-7DEF-26518C1FFC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389" y="1486310"/>
            <a:ext cx="4748463" cy="4481234"/>
          </a:xfrm>
        </p:spPr>
      </p:pic>
    </p:spTree>
    <p:extLst>
      <p:ext uri="{BB962C8B-B14F-4D97-AF65-F5344CB8AC3E}">
        <p14:creationId xmlns:p14="http://schemas.microsoft.com/office/powerpoint/2010/main" val="1231301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D9D22-ED85-12FB-8E03-BB287E4D62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Coffee &amp; Bathroom Break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82A37DC-1CC7-878C-F25E-2AF07C83F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4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59CE5B-9841-ECA0-CC8D-6D8680DD9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Science Education:</a:t>
            </a:r>
            <a:br>
              <a:rPr lang="en-US" dirty="0"/>
            </a:br>
            <a:r>
              <a:rPr lang="en-US" dirty="0">
                <a:solidFill>
                  <a:srgbClr val="7030A0"/>
                </a:solidFill>
              </a:rPr>
              <a:t>Then</a:t>
            </a:r>
            <a:r>
              <a:rPr lang="en-US" dirty="0"/>
              <a:t> and </a:t>
            </a:r>
            <a:r>
              <a:rPr lang="en-US" dirty="0" err="1"/>
              <a:t>NoW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C05647-C808-670C-50E3-D9D5EEE961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40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003444-0B8E-BF58-79AA-11C2B3935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Intellectual Workers</a:t>
            </a:r>
          </a:p>
        </p:txBody>
      </p:sp>
      <p:pic>
        <p:nvPicPr>
          <p:cNvPr id="9" name="Content Placeholder 8" descr="An old person holding a cotton swab&#10;&#10;Description automatically generated with low confidence">
            <a:extLst>
              <a:ext uri="{FF2B5EF4-FFF2-40B4-BE49-F238E27FC236}">
                <a16:creationId xmlns:a16="http://schemas.microsoft.com/office/drawing/2014/main" id="{D1FBCA6B-687A-1103-CD25-04293C2BB30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418" y="1600200"/>
            <a:ext cx="3625164" cy="4525963"/>
          </a:xfr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994DAC-8078-283C-C171-37BC0622A8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“Technology should not aim to replace humans, rather amplify human capabilities.”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— Doug Engelbart</a:t>
            </a:r>
          </a:p>
        </p:txBody>
      </p:sp>
    </p:spTree>
    <p:extLst>
      <p:ext uri="{BB962C8B-B14F-4D97-AF65-F5344CB8AC3E}">
        <p14:creationId xmlns:p14="http://schemas.microsoft.com/office/powerpoint/2010/main" val="402602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4042B-FC8A-79A4-F50B-77786D1AA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Applications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6AAF2A5-F716-6626-3FB0-F6D2DBC4B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275" y="2664495"/>
            <a:ext cx="2290011" cy="2290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255BA4C-E191-8685-DF62-091F5AE6DE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2" y="2664495"/>
            <a:ext cx="2290011" cy="2290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2D8FE9D1-17B0-CD92-5E3D-6B01982FC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436" y="2699080"/>
            <a:ext cx="2290011" cy="2290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9F73795B-975B-E465-C0FC-43E6255AA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219" y="2805358"/>
            <a:ext cx="2290011" cy="2290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337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03B69-542B-0AAA-8A73-6B611014E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Specialized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F6226-A978-A917-6AD1-2F7ADD5FAF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89A89-BF91-10F5-59C3-9259B246C6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90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3B2D3-DDA7-162B-E3C0-9CAB58663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(FIT) Fluency in Information Technology</a:t>
            </a:r>
          </a:p>
        </p:txBody>
      </p:sp>
      <p:pic>
        <p:nvPicPr>
          <p:cNvPr id="6" name="Content Placeholder 5" descr="A picture containing text, computer, computer monitor, output device&#10;&#10;Description automatically generated">
            <a:extLst>
              <a:ext uri="{FF2B5EF4-FFF2-40B4-BE49-F238E27FC236}">
                <a16:creationId xmlns:a16="http://schemas.microsoft.com/office/drawing/2014/main" id="{E2706AC4-D8EC-D9E9-0FCD-63C92F471B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807983"/>
            <a:ext cx="5384800" cy="4110397"/>
          </a:xfrm>
        </p:spPr>
      </p:pic>
      <p:pic>
        <p:nvPicPr>
          <p:cNvPr id="14" name="Content Placeholder 13" descr="A picture containing diagram, graphics, graphic design, design&#10;&#10;Description automatically generated">
            <a:extLst>
              <a:ext uri="{FF2B5EF4-FFF2-40B4-BE49-F238E27FC236}">
                <a16:creationId xmlns:a16="http://schemas.microsoft.com/office/drawing/2014/main" id="{10EA77C9-7DD6-F8C0-3631-94CBBA80942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65683"/>
            <a:ext cx="5240955" cy="2999873"/>
          </a:xfrm>
        </p:spPr>
      </p:pic>
      <p:pic>
        <p:nvPicPr>
          <p:cNvPr id="16" name="Picture 15" descr="A picture containing diagram, graphics, graphic design, design&#10;&#10;Description automatically generated">
            <a:extLst>
              <a:ext uri="{FF2B5EF4-FFF2-40B4-BE49-F238E27FC236}">
                <a16:creationId xmlns:a16="http://schemas.microsoft.com/office/drawing/2014/main" id="{9781ABCF-D515-0E82-F8BF-CED2E91856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537" y="2619375"/>
            <a:ext cx="28289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420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59CE5B-9841-ECA0-CC8D-6D8680DD9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Science Education:</a:t>
            </a:r>
            <a:br>
              <a:rPr lang="en-US" dirty="0"/>
            </a:br>
            <a:r>
              <a:rPr lang="en-US" dirty="0"/>
              <a:t>Then and </a:t>
            </a:r>
            <a:r>
              <a:rPr lang="en-US" dirty="0" err="1">
                <a:solidFill>
                  <a:srgbClr val="7030A0"/>
                </a:solidFill>
              </a:rPr>
              <a:t>NoW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C05647-C808-670C-50E3-D9D5EEE961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245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C0D7-F87B-FF2E-B3ED-8F714D573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Thinkers</a:t>
            </a:r>
          </a:p>
        </p:txBody>
      </p:sp>
      <p:pic>
        <p:nvPicPr>
          <p:cNvPr id="6" name="Content Placeholder 5" descr="A picture containing person, human face, smile, clothing&#10;&#10;Description automatically generated">
            <a:extLst>
              <a:ext uri="{FF2B5EF4-FFF2-40B4-BE49-F238E27FC236}">
                <a16:creationId xmlns:a16="http://schemas.microsoft.com/office/drawing/2014/main" id="{297A21DB-D0A0-DA8A-D3B5-D2BA5C933B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625" y="1600200"/>
            <a:ext cx="3034749" cy="452596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BEEF4-BDE3-FFDE-0A3D-7951B0ADC7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“Computational biology is changing the way biologists think. Similarly, computational game theory is changing the way economists think; nanocomputing, the way chemists think; and quantum computing, the way physicists think.”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— Jeanette Wing </a:t>
            </a:r>
          </a:p>
        </p:txBody>
      </p:sp>
    </p:spTree>
    <p:extLst>
      <p:ext uri="{BB962C8B-B14F-4D97-AF65-F5344CB8AC3E}">
        <p14:creationId xmlns:p14="http://schemas.microsoft.com/office/powerpoint/2010/main" val="481287833"/>
      </p:ext>
    </p:extLst>
  </p:cSld>
  <p:clrMapOvr>
    <a:masterClrMapping/>
  </p:clrMapOvr>
</p:sld>
</file>

<file path=ppt/theme/theme1.xml><?xml version="1.0" encoding="utf-8"?>
<a:theme xmlns:a="http://schemas.openxmlformats.org/drawingml/2006/main" name="ksu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u theme" id="{102B1A8D-A968-4C77-95D8-B9B3BEEA2E67}" vid="{A3CEDD26-5C95-44C8-AF87-0D322FDAB0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ksu theme</Template>
  <TotalTime>108</TotalTime>
  <Words>393</Words>
  <Application>Microsoft Office PowerPoint</Application>
  <PresentationFormat>Widescreen</PresentationFormat>
  <Paragraphs>45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ksu theme</vt:lpstr>
      <vt:lpstr>CS + X Or Embedded Computer Science Instruction</vt:lpstr>
      <vt:lpstr>Computer Science Education: Then and NoW</vt:lpstr>
      <vt:lpstr>Computer Science Education: Then and NoW</vt:lpstr>
      <vt:lpstr>Intellectual Workers</vt:lpstr>
      <vt:lpstr>General Applications</vt:lpstr>
      <vt:lpstr>Specialized Applications</vt:lpstr>
      <vt:lpstr>(FIT) Fluency in Information Technology</vt:lpstr>
      <vt:lpstr>Computer Science Education: Then and NoW</vt:lpstr>
      <vt:lpstr>Computational Thinkers</vt:lpstr>
      <vt:lpstr>What is Computational Thinking?</vt:lpstr>
      <vt:lpstr>ISTE &amp; CSTA Computational Thinking Definition</vt:lpstr>
      <vt:lpstr>ISTE &amp; CSTA Computational Thinking Definition</vt:lpstr>
      <vt:lpstr>What About Programming?</vt:lpstr>
      <vt:lpstr>What About Programming?</vt:lpstr>
      <vt:lpstr>Programming and Computational Thinking</vt:lpstr>
      <vt:lpstr>It’s all about problem solving!</vt:lpstr>
      <vt:lpstr>The Silo Effect</vt:lpstr>
      <vt:lpstr>Transfer of Learning</vt:lpstr>
      <vt:lpstr>Identity and Motivation</vt:lpstr>
      <vt:lpstr>Embedded Computer Science Instruction</vt:lpstr>
      <vt:lpstr>Coffee &amp; Bathroom Break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C</dc:title>
  <dc:creator>Josh Weese</dc:creator>
  <cp:lastModifiedBy>Nathan Bean</cp:lastModifiedBy>
  <cp:revision>3</cp:revision>
  <dcterms:created xsi:type="dcterms:W3CDTF">2017-08-28T20:08:59Z</dcterms:created>
  <dcterms:modified xsi:type="dcterms:W3CDTF">2023-06-22T14:10:50Z</dcterms:modified>
</cp:coreProperties>
</file>