
<file path=[Content_Types].xml><?xml version="1.0" encoding="utf-8"?>
<Types xmlns="http://schemas.openxmlformats.org/package/2006/content-types">
  <Default Extension="jpeg" ContentType="image/jpeg"/>
  <Default Extension="jpg" ContentType="image/jpeg"/>
  <Default Extension="png" ContentType="image/png"/>
  <Default Extension="ppm"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65" r:id="rId4"/>
    <p:sldId id="267" r:id="rId5"/>
    <p:sldId id="266" r:id="rId6"/>
    <p:sldId id="269" r:id="rId7"/>
    <p:sldId id="273" r:id="rId8"/>
    <p:sldId id="268" r:id="rId9"/>
    <p:sldId id="270" r:id="rId10"/>
    <p:sldId id="272" r:id="rId11"/>
    <p:sldId id="271" r:id="rId12"/>
    <p:sldId id="274" r:id="rId13"/>
    <p:sldId id="276" r:id="rId14"/>
    <p:sldId id="275" r:id="rId15"/>
    <p:sldId id="284" r:id="rId16"/>
    <p:sldId id="258" r:id="rId17"/>
    <p:sldId id="285" r:id="rId18"/>
    <p:sldId id="283" r:id="rId19"/>
    <p:sldId id="282" r:id="rId20"/>
    <p:sldId id="279" r:id="rId21"/>
    <p:sldId id="281" r:id="rId22"/>
    <p:sldId id="257" r:id="rId23"/>
    <p:sldId id="262" r:id="rId24"/>
    <p:sldId id="260"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90" d="100"/>
          <a:sy n="90" d="100"/>
        </p:scale>
        <p:origin x="1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D6B4A-3F37-4648-88F0-2DC46512014C}"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195367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D6B4A-3F37-4648-88F0-2DC46512014C}"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1067695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D6B4A-3F37-4648-88F0-2DC46512014C}"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261646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D6B4A-3F37-4648-88F0-2DC46512014C}"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1245867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1D6B4A-3F37-4648-88F0-2DC46512014C}"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234305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D6B4A-3F37-4648-88F0-2DC46512014C}"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189082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D6B4A-3F37-4648-88F0-2DC46512014C}" type="datetimeFigureOut">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2403515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D6B4A-3F37-4648-88F0-2DC46512014C}" type="datetimeFigureOut">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84974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D6B4A-3F37-4648-88F0-2DC46512014C}" type="datetimeFigureOut">
              <a:rPr lang="en-US" smtClean="0"/>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283096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1D6B4A-3F37-4648-88F0-2DC46512014C}"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370786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1D6B4A-3F37-4648-88F0-2DC46512014C}"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A33C4-D6F2-4F50-84E5-D86958E5FF9D}" type="slidenum">
              <a:rPr lang="en-US" smtClean="0"/>
              <a:t>‹#›</a:t>
            </a:fld>
            <a:endParaRPr lang="en-US"/>
          </a:p>
        </p:txBody>
      </p:sp>
    </p:spTree>
    <p:extLst>
      <p:ext uri="{BB962C8B-B14F-4D97-AF65-F5344CB8AC3E}">
        <p14:creationId xmlns:p14="http://schemas.microsoft.com/office/powerpoint/2010/main" val="347639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D6B4A-3F37-4648-88F0-2DC46512014C}" type="datetimeFigureOut">
              <a:rPr lang="en-US" smtClean="0"/>
              <a:t>6/22/2023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A33C4-D6F2-4F50-84E5-D86958E5FF9D}" type="slidenum">
              <a:rPr lang="en-US" smtClean="0"/>
              <a:t>‹#›</a:t>
            </a:fld>
            <a:endParaRPr lang="en-US"/>
          </a:p>
        </p:txBody>
      </p:sp>
    </p:spTree>
    <p:extLst>
      <p:ext uri="{BB962C8B-B14F-4D97-AF65-F5344CB8AC3E}">
        <p14:creationId xmlns:p14="http://schemas.microsoft.com/office/powerpoint/2010/main" val="1526933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Chain_reaction" TargetMode="External"/><Relationship Id="rId2" Type="http://schemas.openxmlformats.org/officeDocument/2006/relationships/hyperlink" Target="https://en.wikipedia.org/wiki/Rube_Goldberg"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youtube.com/watch?v=hFZFjoX2cGg&amp;t=4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pm"/><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sciencedaily.com/releases/2017/07/170713154843.htm"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sciencedaily.com/releases/2017/07/170713154843.htm"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1618" y="1122363"/>
            <a:ext cx="4771696" cy="2387600"/>
          </a:xfrm>
        </p:spPr>
        <p:txBody>
          <a:bodyPr>
            <a:normAutofit fontScale="90000"/>
          </a:bodyPr>
          <a:lstStyle/>
          <a:p>
            <a:r>
              <a:rPr lang="en-US" sz="5400" dirty="0"/>
              <a:t>Collaborative Problem Solving: </a:t>
            </a:r>
            <a:br>
              <a:rPr lang="en-US" dirty="0"/>
            </a:br>
            <a:r>
              <a:rPr lang="en-US" sz="3600" dirty="0"/>
              <a:t>Pie in the Sky or Effective Practice</a:t>
            </a:r>
          </a:p>
        </p:txBody>
      </p:sp>
      <p:sp>
        <p:nvSpPr>
          <p:cNvPr id="3" name="Subtitle 2"/>
          <p:cNvSpPr>
            <a:spLocks noGrp="1"/>
          </p:cNvSpPr>
          <p:nvPr>
            <p:ph type="subTitle" idx="1"/>
          </p:nvPr>
        </p:nvSpPr>
        <p:spPr>
          <a:xfrm>
            <a:off x="8694056" y="3528219"/>
            <a:ext cx="2075543" cy="1655762"/>
          </a:xfrm>
        </p:spPr>
        <p:txBody>
          <a:bodyPr>
            <a:normAutofit lnSpcReduction="10000"/>
          </a:bodyPr>
          <a:lstStyle/>
          <a:p>
            <a:endParaRPr lang="en-US" dirty="0"/>
          </a:p>
          <a:p>
            <a:r>
              <a:rPr lang="en-US" dirty="0"/>
              <a:t>David S. Allen</a:t>
            </a:r>
          </a:p>
          <a:p>
            <a:r>
              <a:rPr lang="en-US" dirty="0"/>
              <a:t>Kansas State University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39"/>
            <a:ext cx="7231618" cy="6938939"/>
          </a:xfrm>
          <a:prstGeom prst="rect">
            <a:avLst/>
          </a:prstGeom>
        </p:spPr>
      </p:pic>
    </p:spTree>
    <p:extLst>
      <p:ext uri="{BB962C8B-B14F-4D97-AF65-F5344CB8AC3E}">
        <p14:creationId xmlns:p14="http://schemas.microsoft.com/office/powerpoint/2010/main" val="94008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432" y="-40819"/>
            <a:ext cx="10094494" cy="6898819"/>
          </a:xfrm>
        </p:spPr>
      </p:pic>
    </p:spTree>
    <p:extLst>
      <p:ext uri="{BB962C8B-B14F-4D97-AF65-F5344CB8AC3E}">
        <p14:creationId xmlns:p14="http://schemas.microsoft.com/office/powerpoint/2010/main" val="88920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Tree>
    <p:extLst>
      <p:ext uri="{BB962C8B-B14F-4D97-AF65-F5344CB8AC3E}">
        <p14:creationId xmlns:p14="http://schemas.microsoft.com/office/powerpoint/2010/main" val="2328954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1898" y="0"/>
            <a:ext cx="8678849" cy="6883226"/>
          </a:xfrm>
        </p:spPr>
      </p:pic>
    </p:spTree>
    <p:extLst>
      <p:ext uri="{BB962C8B-B14F-4D97-AF65-F5344CB8AC3E}">
        <p14:creationId xmlns:p14="http://schemas.microsoft.com/office/powerpoint/2010/main" val="1336998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915" y="177298"/>
            <a:ext cx="8333873" cy="6486531"/>
          </a:xfrm>
        </p:spPr>
      </p:pic>
    </p:spTree>
    <p:extLst>
      <p:ext uri="{BB962C8B-B14F-4D97-AF65-F5344CB8AC3E}">
        <p14:creationId xmlns:p14="http://schemas.microsoft.com/office/powerpoint/2010/main" val="1749896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76369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72" y="496849"/>
            <a:ext cx="11694553" cy="6159131"/>
          </a:xfrm>
          <a:prstGeom prst="rect">
            <a:avLst/>
          </a:prstGeom>
        </p:spPr>
      </p:pic>
    </p:spTree>
    <p:extLst>
      <p:ext uri="{BB962C8B-B14F-4D97-AF65-F5344CB8AC3E}">
        <p14:creationId xmlns:p14="http://schemas.microsoft.com/office/powerpoint/2010/main" val="3756883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82245"/>
            <a:ext cx="10515600" cy="1325563"/>
          </a:xfrm>
        </p:spPr>
        <p:txBody>
          <a:bodyPr/>
          <a:lstStyle/>
          <a:p>
            <a:pPr algn="ctr"/>
            <a:r>
              <a:rPr lang="en-US" b="1" dirty="0"/>
              <a:t>21</a:t>
            </a:r>
            <a:r>
              <a:rPr lang="en-US" b="1" baseline="30000" dirty="0"/>
              <a:t>st</a:t>
            </a:r>
            <a:r>
              <a:rPr lang="en-US" b="1" dirty="0"/>
              <a:t> Century Skills</a:t>
            </a:r>
          </a:p>
        </p:txBody>
      </p:sp>
      <p:sp>
        <p:nvSpPr>
          <p:cNvPr id="3" name="Text Placeholder 2"/>
          <p:cNvSpPr>
            <a:spLocks noGrp="1"/>
          </p:cNvSpPr>
          <p:nvPr>
            <p:ph type="body" idx="1"/>
          </p:nvPr>
        </p:nvSpPr>
        <p:spPr>
          <a:xfrm>
            <a:off x="839788" y="1559243"/>
            <a:ext cx="5157787" cy="823912"/>
          </a:xfrm>
        </p:spPr>
        <p:txBody>
          <a:bodyPr>
            <a:normAutofit fontScale="85000" lnSpcReduction="10000"/>
          </a:bodyPr>
          <a:lstStyle/>
          <a:p>
            <a:pPr>
              <a:lnSpc>
                <a:spcPct val="150000"/>
              </a:lnSpc>
            </a:pPr>
            <a:r>
              <a:rPr lang="en-US" sz="4000" dirty="0"/>
              <a:t>Learning</a:t>
            </a:r>
          </a:p>
        </p:txBody>
      </p:sp>
      <p:sp>
        <p:nvSpPr>
          <p:cNvPr id="4" name="Content Placeholder 3"/>
          <p:cNvSpPr>
            <a:spLocks noGrp="1"/>
          </p:cNvSpPr>
          <p:nvPr>
            <p:ph sz="half" idx="2"/>
          </p:nvPr>
        </p:nvSpPr>
        <p:spPr>
          <a:xfrm>
            <a:off x="839788" y="2383155"/>
            <a:ext cx="5157787" cy="2249805"/>
          </a:xfrm>
        </p:spPr>
        <p:txBody>
          <a:bodyPr/>
          <a:lstStyle/>
          <a:p>
            <a:r>
              <a:rPr lang="en-US" dirty="0">
                <a:solidFill>
                  <a:srgbClr val="7030A0"/>
                </a:solidFill>
              </a:rPr>
              <a:t>Critical Thinking</a:t>
            </a:r>
          </a:p>
          <a:p>
            <a:r>
              <a:rPr lang="en-US" dirty="0">
                <a:solidFill>
                  <a:srgbClr val="7030A0"/>
                </a:solidFill>
              </a:rPr>
              <a:t>Creativity</a:t>
            </a:r>
          </a:p>
          <a:p>
            <a:r>
              <a:rPr lang="en-US" dirty="0">
                <a:solidFill>
                  <a:srgbClr val="7030A0"/>
                </a:solidFill>
              </a:rPr>
              <a:t>Collaboration</a:t>
            </a:r>
          </a:p>
          <a:p>
            <a:r>
              <a:rPr lang="en-US" dirty="0">
                <a:solidFill>
                  <a:srgbClr val="7030A0"/>
                </a:solidFill>
              </a:rPr>
              <a:t>Communication</a:t>
            </a:r>
          </a:p>
        </p:txBody>
      </p:sp>
      <p:sp>
        <p:nvSpPr>
          <p:cNvPr id="5" name="Text Placeholder 4"/>
          <p:cNvSpPr>
            <a:spLocks noGrp="1"/>
          </p:cNvSpPr>
          <p:nvPr>
            <p:ph type="body" sz="quarter" idx="3"/>
          </p:nvPr>
        </p:nvSpPr>
        <p:spPr>
          <a:xfrm>
            <a:off x="8519160" y="1559243"/>
            <a:ext cx="5183188" cy="823912"/>
          </a:xfrm>
        </p:spPr>
        <p:txBody>
          <a:bodyPr>
            <a:normAutofit/>
          </a:bodyPr>
          <a:lstStyle/>
          <a:p>
            <a:pPr>
              <a:lnSpc>
                <a:spcPct val="140000"/>
              </a:lnSpc>
            </a:pPr>
            <a:r>
              <a:rPr lang="en-US" sz="3400" dirty="0"/>
              <a:t>Life Skills</a:t>
            </a:r>
          </a:p>
        </p:txBody>
      </p:sp>
      <p:sp>
        <p:nvSpPr>
          <p:cNvPr id="6" name="Content Placeholder 5"/>
          <p:cNvSpPr>
            <a:spLocks noGrp="1"/>
          </p:cNvSpPr>
          <p:nvPr>
            <p:ph sz="quarter" idx="4"/>
          </p:nvPr>
        </p:nvSpPr>
        <p:spPr>
          <a:xfrm>
            <a:off x="8519160" y="2383155"/>
            <a:ext cx="5183188" cy="3316605"/>
          </a:xfrm>
        </p:spPr>
        <p:txBody>
          <a:bodyPr/>
          <a:lstStyle/>
          <a:p>
            <a:r>
              <a:rPr lang="en-US" dirty="0">
                <a:solidFill>
                  <a:srgbClr val="0070C0"/>
                </a:solidFill>
              </a:rPr>
              <a:t>Flexibility</a:t>
            </a:r>
          </a:p>
          <a:p>
            <a:r>
              <a:rPr lang="en-US" dirty="0">
                <a:solidFill>
                  <a:srgbClr val="0070C0"/>
                </a:solidFill>
              </a:rPr>
              <a:t>Leadership</a:t>
            </a:r>
          </a:p>
          <a:p>
            <a:r>
              <a:rPr lang="en-US" dirty="0">
                <a:solidFill>
                  <a:srgbClr val="0070C0"/>
                </a:solidFill>
              </a:rPr>
              <a:t>Initiative</a:t>
            </a:r>
          </a:p>
          <a:p>
            <a:r>
              <a:rPr lang="en-US" dirty="0">
                <a:solidFill>
                  <a:srgbClr val="0070C0"/>
                </a:solidFill>
              </a:rPr>
              <a:t>Productivity</a:t>
            </a:r>
          </a:p>
          <a:p>
            <a:r>
              <a:rPr lang="en-US" dirty="0">
                <a:solidFill>
                  <a:srgbClr val="0070C0"/>
                </a:solidFill>
              </a:rPr>
              <a:t>Social Skills</a:t>
            </a:r>
          </a:p>
          <a:p>
            <a:r>
              <a:rPr lang="en-US" dirty="0">
                <a:solidFill>
                  <a:srgbClr val="0070C0"/>
                </a:solidFill>
              </a:rPr>
              <a:t>Global Awareness</a:t>
            </a:r>
          </a:p>
        </p:txBody>
      </p:sp>
      <p:sp>
        <p:nvSpPr>
          <p:cNvPr id="7" name="Text Placeholder 2"/>
          <p:cNvSpPr txBox="1">
            <a:spLocks/>
          </p:cNvSpPr>
          <p:nvPr/>
        </p:nvSpPr>
        <p:spPr>
          <a:xfrm>
            <a:off x="4592161" y="1559243"/>
            <a:ext cx="5157787" cy="82391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pPr>
            <a:r>
              <a:rPr lang="en-US" sz="4000" dirty="0"/>
              <a:t>Literacy Skills</a:t>
            </a:r>
          </a:p>
        </p:txBody>
      </p:sp>
      <p:sp>
        <p:nvSpPr>
          <p:cNvPr id="8" name="Content Placeholder 3"/>
          <p:cNvSpPr txBox="1">
            <a:spLocks/>
          </p:cNvSpPr>
          <p:nvPr/>
        </p:nvSpPr>
        <p:spPr>
          <a:xfrm>
            <a:off x="4417535" y="2423478"/>
            <a:ext cx="5157787" cy="1580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50"/>
                </a:solidFill>
              </a:rPr>
              <a:t>Information</a:t>
            </a:r>
          </a:p>
          <a:p>
            <a:r>
              <a:rPr lang="en-US" dirty="0">
                <a:solidFill>
                  <a:srgbClr val="00B050"/>
                </a:solidFill>
              </a:rPr>
              <a:t>Media</a:t>
            </a:r>
          </a:p>
          <a:p>
            <a:r>
              <a:rPr lang="en-US" dirty="0">
                <a:solidFill>
                  <a:srgbClr val="00B050"/>
                </a:solidFill>
              </a:rPr>
              <a:t>Technology</a:t>
            </a:r>
          </a:p>
        </p:txBody>
      </p:sp>
    </p:spTree>
    <p:extLst>
      <p:ext uri="{BB962C8B-B14F-4D97-AF65-F5344CB8AC3E}">
        <p14:creationId xmlns:p14="http://schemas.microsoft.com/office/powerpoint/2010/main" val="346221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82245"/>
            <a:ext cx="10515600" cy="1325563"/>
          </a:xfrm>
        </p:spPr>
        <p:txBody>
          <a:bodyPr/>
          <a:lstStyle/>
          <a:p>
            <a:pPr algn="ctr"/>
            <a:r>
              <a:rPr lang="en-US" b="1" dirty="0"/>
              <a:t>21</a:t>
            </a:r>
            <a:r>
              <a:rPr lang="en-US" b="1" baseline="30000" dirty="0"/>
              <a:t>st</a:t>
            </a:r>
            <a:r>
              <a:rPr lang="en-US" b="1" dirty="0"/>
              <a:t> Century Skills</a:t>
            </a:r>
          </a:p>
        </p:txBody>
      </p:sp>
      <p:sp>
        <p:nvSpPr>
          <p:cNvPr id="3" name="Text Placeholder 2"/>
          <p:cNvSpPr>
            <a:spLocks noGrp="1"/>
          </p:cNvSpPr>
          <p:nvPr>
            <p:ph type="body" idx="1"/>
          </p:nvPr>
        </p:nvSpPr>
        <p:spPr>
          <a:xfrm>
            <a:off x="839788" y="1559243"/>
            <a:ext cx="5157787" cy="823912"/>
          </a:xfrm>
        </p:spPr>
        <p:txBody>
          <a:bodyPr>
            <a:normAutofit fontScale="85000" lnSpcReduction="10000"/>
          </a:bodyPr>
          <a:lstStyle/>
          <a:p>
            <a:pPr>
              <a:lnSpc>
                <a:spcPct val="150000"/>
              </a:lnSpc>
            </a:pPr>
            <a:r>
              <a:rPr lang="en-US" sz="4000" dirty="0"/>
              <a:t>Learning</a:t>
            </a:r>
          </a:p>
        </p:txBody>
      </p:sp>
      <p:sp>
        <p:nvSpPr>
          <p:cNvPr id="4" name="Content Placeholder 3"/>
          <p:cNvSpPr>
            <a:spLocks noGrp="1"/>
          </p:cNvSpPr>
          <p:nvPr>
            <p:ph sz="half" idx="2"/>
          </p:nvPr>
        </p:nvSpPr>
        <p:spPr>
          <a:xfrm>
            <a:off x="839788" y="2383155"/>
            <a:ext cx="5157787" cy="2249805"/>
          </a:xfrm>
        </p:spPr>
        <p:txBody>
          <a:bodyPr/>
          <a:lstStyle/>
          <a:p>
            <a:r>
              <a:rPr lang="en-US" dirty="0">
                <a:solidFill>
                  <a:srgbClr val="FF0000"/>
                </a:solidFill>
              </a:rPr>
              <a:t>Critical Thinking</a:t>
            </a:r>
          </a:p>
          <a:p>
            <a:r>
              <a:rPr lang="en-US" dirty="0">
                <a:solidFill>
                  <a:srgbClr val="FF0000"/>
                </a:solidFill>
              </a:rPr>
              <a:t>Creativity</a:t>
            </a:r>
          </a:p>
          <a:p>
            <a:r>
              <a:rPr lang="en-US" dirty="0">
                <a:solidFill>
                  <a:srgbClr val="FF0000"/>
                </a:solidFill>
              </a:rPr>
              <a:t>Collaboration</a:t>
            </a:r>
          </a:p>
          <a:p>
            <a:r>
              <a:rPr lang="en-US" dirty="0">
                <a:solidFill>
                  <a:srgbClr val="FF0000"/>
                </a:solidFill>
              </a:rPr>
              <a:t>Communication</a:t>
            </a:r>
          </a:p>
        </p:txBody>
      </p:sp>
      <p:sp>
        <p:nvSpPr>
          <p:cNvPr id="5" name="Text Placeholder 4"/>
          <p:cNvSpPr>
            <a:spLocks noGrp="1"/>
          </p:cNvSpPr>
          <p:nvPr>
            <p:ph type="body" sz="quarter" idx="3"/>
          </p:nvPr>
        </p:nvSpPr>
        <p:spPr>
          <a:xfrm>
            <a:off x="8519160" y="1559243"/>
            <a:ext cx="5183188" cy="823912"/>
          </a:xfrm>
        </p:spPr>
        <p:txBody>
          <a:bodyPr>
            <a:normAutofit/>
          </a:bodyPr>
          <a:lstStyle/>
          <a:p>
            <a:pPr>
              <a:lnSpc>
                <a:spcPct val="140000"/>
              </a:lnSpc>
            </a:pPr>
            <a:r>
              <a:rPr lang="en-US" sz="3400" dirty="0"/>
              <a:t>Life Skills</a:t>
            </a:r>
          </a:p>
        </p:txBody>
      </p:sp>
      <p:sp>
        <p:nvSpPr>
          <p:cNvPr id="6" name="Content Placeholder 5"/>
          <p:cNvSpPr>
            <a:spLocks noGrp="1"/>
          </p:cNvSpPr>
          <p:nvPr>
            <p:ph sz="quarter" idx="4"/>
          </p:nvPr>
        </p:nvSpPr>
        <p:spPr>
          <a:xfrm>
            <a:off x="8519160" y="2383155"/>
            <a:ext cx="5183188" cy="3316605"/>
          </a:xfrm>
        </p:spPr>
        <p:txBody>
          <a:bodyPr/>
          <a:lstStyle/>
          <a:p>
            <a:r>
              <a:rPr lang="en-US" dirty="0">
                <a:solidFill>
                  <a:srgbClr val="FF0000"/>
                </a:solidFill>
              </a:rPr>
              <a:t>Flexibility</a:t>
            </a:r>
          </a:p>
          <a:p>
            <a:r>
              <a:rPr lang="en-US" dirty="0">
                <a:solidFill>
                  <a:srgbClr val="FF0000"/>
                </a:solidFill>
              </a:rPr>
              <a:t>Leadership</a:t>
            </a:r>
          </a:p>
          <a:p>
            <a:r>
              <a:rPr lang="en-US" dirty="0">
                <a:solidFill>
                  <a:srgbClr val="FF0000"/>
                </a:solidFill>
              </a:rPr>
              <a:t>Initiative</a:t>
            </a:r>
          </a:p>
          <a:p>
            <a:r>
              <a:rPr lang="en-US" dirty="0">
                <a:solidFill>
                  <a:srgbClr val="FF0000"/>
                </a:solidFill>
              </a:rPr>
              <a:t>Productivity</a:t>
            </a:r>
          </a:p>
          <a:p>
            <a:r>
              <a:rPr lang="en-US" dirty="0">
                <a:solidFill>
                  <a:srgbClr val="FF0000"/>
                </a:solidFill>
              </a:rPr>
              <a:t>Social Skills</a:t>
            </a:r>
          </a:p>
          <a:p>
            <a:r>
              <a:rPr lang="en-US" dirty="0">
                <a:solidFill>
                  <a:srgbClr val="0070C0"/>
                </a:solidFill>
              </a:rPr>
              <a:t>Global Awareness</a:t>
            </a:r>
          </a:p>
        </p:txBody>
      </p:sp>
      <p:sp>
        <p:nvSpPr>
          <p:cNvPr id="7" name="Text Placeholder 2"/>
          <p:cNvSpPr txBox="1">
            <a:spLocks/>
          </p:cNvSpPr>
          <p:nvPr/>
        </p:nvSpPr>
        <p:spPr>
          <a:xfrm>
            <a:off x="4592161" y="1559243"/>
            <a:ext cx="5157787" cy="82391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pPr>
            <a:r>
              <a:rPr lang="en-US" sz="4000" dirty="0"/>
              <a:t>Literacy Skills</a:t>
            </a:r>
          </a:p>
        </p:txBody>
      </p:sp>
      <p:sp>
        <p:nvSpPr>
          <p:cNvPr id="8" name="Content Placeholder 3"/>
          <p:cNvSpPr txBox="1">
            <a:spLocks/>
          </p:cNvSpPr>
          <p:nvPr/>
        </p:nvSpPr>
        <p:spPr>
          <a:xfrm>
            <a:off x="4417535" y="2423478"/>
            <a:ext cx="5157787" cy="1580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50"/>
                </a:solidFill>
              </a:rPr>
              <a:t>Information</a:t>
            </a:r>
          </a:p>
          <a:p>
            <a:r>
              <a:rPr lang="en-US" dirty="0">
                <a:solidFill>
                  <a:srgbClr val="00B050"/>
                </a:solidFill>
              </a:rPr>
              <a:t>Media</a:t>
            </a:r>
          </a:p>
          <a:p>
            <a:r>
              <a:rPr lang="en-US" dirty="0">
                <a:solidFill>
                  <a:srgbClr val="00B050"/>
                </a:solidFill>
              </a:rPr>
              <a:t>Technology</a:t>
            </a:r>
          </a:p>
        </p:txBody>
      </p:sp>
    </p:spTree>
    <p:extLst>
      <p:ext uri="{BB962C8B-B14F-4D97-AF65-F5344CB8AC3E}">
        <p14:creationId xmlns:p14="http://schemas.microsoft.com/office/powerpoint/2010/main" val="226442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3772" y="811692"/>
            <a:ext cx="10515600" cy="1325563"/>
          </a:xfrm>
        </p:spPr>
        <p:txBody>
          <a:bodyPr>
            <a:noAutofit/>
          </a:bodyPr>
          <a:lstStyle/>
          <a:p>
            <a:r>
              <a:rPr lang="en-US" sz="2000" dirty="0"/>
              <a:t>A </a:t>
            </a:r>
            <a:r>
              <a:rPr lang="en-US" sz="2000" b="1" dirty="0"/>
              <a:t>Rube Goldberg machine</a:t>
            </a:r>
            <a:r>
              <a:rPr lang="en-US" sz="2000" dirty="0"/>
              <a:t>, named after American cartoonist </a:t>
            </a:r>
            <a:r>
              <a:rPr lang="en-US" sz="2000" dirty="0">
                <a:hlinkClick r:id="rId2" tooltip="Rube Goldberg"/>
              </a:rPr>
              <a:t>Rube Goldberg</a:t>
            </a:r>
            <a:r>
              <a:rPr lang="en-US" sz="2000" dirty="0"/>
              <a:t>, is a </a:t>
            </a:r>
            <a:r>
              <a:rPr lang="en-US" sz="2000" dirty="0">
                <a:hlinkClick r:id="rId3" tooltip="Chain reaction"/>
              </a:rPr>
              <a:t>chain reaction</a:t>
            </a:r>
            <a:r>
              <a:rPr lang="en-US" sz="2000" dirty="0"/>
              <a:t>–type machine or contraption intentionally designed to perform a simple task in an indirect and (impractically) overly complicated way. Usually, these machines consist of a series of simple unrelated devices; the action of each triggers the initiation of the next, eventually resulting in achieving a stated goal.</a:t>
            </a:r>
          </a:p>
        </p:txBody>
      </p:sp>
      <p:pic>
        <p:nvPicPr>
          <p:cNvPr id="11"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24100" y="2296633"/>
            <a:ext cx="7576716" cy="4255589"/>
          </a:xfrm>
        </p:spPr>
      </p:pic>
    </p:spTree>
    <p:extLst>
      <p:ext uri="{BB962C8B-B14F-4D97-AF65-F5344CB8AC3E}">
        <p14:creationId xmlns:p14="http://schemas.microsoft.com/office/powerpoint/2010/main" val="338442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22624"/>
          </a:xfrm>
        </p:spPr>
        <p:txBody>
          <a:bodyPr>
            <a:normAutofit fontScale="90000"/>
          </a:bodyPr>
          <a:lstStyle/>
          <a:p>
            <a:r>
              <a:rPr lang="en-US" sz="2700" b="1" dirty="0"/>
              <a:t>Mark </a:t>
            </a:r>
            <a:r>
              <a:rPr lang="en-US" sz="2700" b="1" dirty="0" err="1"/>
              <a:t>Rober</a:t>
            </a:r>
            <a:r>
              <a:rPr lang="en-US" sz="2700" dirty="0"/>
              <a:t>: an American YouTuber, engineer, inventor, and educator. He is known for his YouTube videos on popular science and do-it-yourself gadgets. Before YouTube, </a:t>
            </a:r>
            <a:r>
              <a:rPr lang="en-US" sz="2700" dirty="0" err="1"/>
              <a:t>Rober</a:t>
            </a:r>
            <a:r>
              <a:rPr lang="en-US" sz="2700" dirty="0"/>
              <a:t> was an engineer with NASA for nine years, where he spent seven years working on the Curiosity rover at NASA's Jet Propulsion Laboratory.</a:t>
            </a:r>
            <a:br>
              <a:rPr lang="en-US" sz="2700" dirty="0"/>
            </a:br>
            <a:br>
              <a:rPr lang="en-US" dirty="0"/>
            </a:br>
            <a:endParaRPr lang="en-US" dirty="0"/>
          </a:p>
        </p:txBody>
      </p:sp>
      <p:pic>
        <p:nvPicPr>
          <p:cNvPr id="10" name="Content Placeholder 9">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4125" y="2010569"/>
            <a:ext cx="7143750" cy="3981450"/>
          </a:xfrm>
        </p:spPr>
      </p:pic>
    </p:spTree>
    <p:extLst>
      <p:ext uri="{BB962C8B-B14F-4D97-AF65-F5344CB8AC3E}">
        <p14:creationId xmlns:p14="http://schemas.microsoft.com/office/powerpoint/2010/main" val="638130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Problem Solving in Context </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82779" y="1674780"/>
            <a:ext cx="2471699" cy="2471699"/>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62549" y="4126481"/>
            <a:ext cx="3257680" cy="2560536"/>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890" y="4569589"/>
            <a:ext cx="2209800" cy="20764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528612"/>
            <a:ext cx="4126832" cy="215840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1538" y="1384408"/>
            <a:ext cx="3894304" cy="2762071"/>
          </a:xfrm>
          <a:prstGeom prst="rect">
            <a:avLst/>
          </a:prstGeom>
        </p:spPr>
      </p:pic>
    </p:spTree>
    <p:extLst>
      <p:ext uri="{BB962C8B-B14F-4D97-AF65-F5344CB8AC3E}">
        <p14:creationId xmlns:p14="http://schemas.microsoft.com/office/powerpoint/2010/main" val="85069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Squirrels have long memory for Problem Solving</a:t>
            </a:r>
            <a:endParaRPr lang="en-US" dirty="0"/>
          </a:p>
        </p:txBody>
      </p:sp>
      <p:sp>
        <p:nvSpPr>
          <p:cNvPr id="4" name="Text Placeholder 3"/>
          <p:cNvSpPr>
            <a:spLocks noGrp="1"/>
          </p:cNvSpPr>
          <p:nvPr>
            <p:ph type="body" sz="half" idx="2"/>
          </p:nvPr>
        </p:nvSpPr>
        <p:spPr/>
        <p:txBody>
          <a:bodyPr>
            <a:normAutofit/>
          </a:bodyPr>
          <a:lstStyle/>
          <a:p>
            <a:endParaRPr lang="en-US" sz="2400" dirty="0"/>
          </a:p>
          <a:p>
            <a:r>
              <a:rPr lang="en-US" sz="2400" dirty="0"/>
              <a:t>"People may try different types of bird feeders to keep the squirrels away, but this research shows grey squirrels can not only remember tricks for getting food but can apply those skills in new situations."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80" y="0"/>
            <a:ext cx="4571324" cy="6858000"/>
          </a:xfrm>
          <a:prstGeom prst="rect">
            <a:avLst/>
          </a:prstGeom>
        </p:spPr>
      </p:pic>
    </p:spTree>
    <p:extLst>
      <p:ext uri="{BB962C8B-B14F-4D97-AF65-F5344CB8AC3E}">
        <p14:creationId xmlns:p14="http://schemas.microsoft.com/office/powerpoint/2010/main" val="158464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60969"/>
            <a:ext cx="3932237" cy="1600200"/>
          </a:xfrm>
        </p:spPr>
        <p:txBody>
          <a:bodyPr/>
          <a:lstStyle/>
          <a:p>
            <a:r>
              <a:rPr lang="en-US" dirty="0">
                <a:hlinkClick r:id="rId2"/>
              </a:rPr>
              <a:t>Squirrels have long memory for Problem Solving</a:t>
            </a:r>
            <a:endParaRPr lang="en-US" dirty="0"/>
          </a:p>
        </p:txBody>
      </p:sp>
      <p:sp>
        <p:nvSpPr>
          <p:cNvPr id="4" name="Text Placeholder 3"/>
          <p:cNvSpPr>
            <a:spLocks noGrp="1"/>
          </p:cNvSpPr>
          <p:nvPr>
            <p:ph type="body" sz="half" idx="2"/>
          </p:nvPr>
        </p:nvSpPr>
        <p:spPr>
          <a:xfrm>
            <a:off x="839788" y="2961169"/>
            <a:ext cx="3932237" cy="3811588"/>
          </a:xfrm>
        </p:spPr>
        <p:txBody>
          <a:bodyPr>
            <a:normAutofit/>
          </a:bodyPr>
          <a:lstStyle/>
          <a:p>
            <a:endParaRPr lang="en-US" sz="2400" dirty="0"/>
          </a:p>
          <a:p>
            <a:r>
              <a:rPr lang="en-US" sz="2400" dirty="0"/>
              <a:t>Squirrels can remember problem-solving techniques for long periods and can apply them to new situations, researchers have discovered.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088" y="1180214"/>
            <a:ext cx="6464595" cy="4040372"/>
          </a:xfrm>
          <a:prstGeom prst="rect">
            <a:avLst/>
          </a:prstGeom>
        </p:spPr>
      </p:pic>
    </p:spTree>
    <p:extLst>
      <p:ext uri="{BB962C8B-B14F-4D97-AF65-F5344CB8AC3E}">
        <p14:creationId xmlns:p14="http://schemas.microsoft.com/office/powerpoint/2010/main" val="752474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4000" contrast="-17000"/>
                    </a14:imgEffect>
                  </a14:imgLayer>
                </a14:imgProps>
              </a:ext>
              <a:ext uri="{28A0092B-C50C-407E-A947-70E740481C1C}">
                <a14:useLocalDpi xmlns:a14="http://schemas.microsoft.com/office/drawing/2010/main" val="0"/>
              </a:ext>
            </a:extLst>
          </a:blip>
          <a:stretch>
            <a:fillRect/>
          </a:stretch>
        </p:blipFill>
        <p:spPr>
          <a:xfrm>
            <a:off x="0" y="0"/>
            <a:ext cx="12192000" cy="8368647"/>
          </a:xfrm>
          <a:prstGeom prst="rect">
            <a:avLst/>
          </a:prstGeom>
        </p:spPr>
      </p:pic>
      <p:sp>
        <p:nvSpPr>
          <p:cNvPr id="2" name="Title 1"/>
          <p:cNvSpPr>
            <a:spLocks noGrp="1"/>
          </p:cNvSpPr>
          <p:nvPr>
            <p:ph type="title"/>
          </p:nvPr>
        </p:nvSpPr>
        <p:spPr>
          <a:xfrm>
            <a:off x="695467" y="0"/>
            <a:ext cx="10953466" cy="1325563"/>
          </a:xfrm>
        </p:spPr>
        <p:txBody>
          <a:bodyPr/>
          <a:lstStyle/>
          <a:p>
            <a:pPr algn="ctr"/>
            <a:r>
              <a:rPr lang="en-US" dirty="0">
                <a:solidFill>
                  <a:schemeClr val="bg1"/>
                </a:solidFill>
              </a:rPr>
              <a:t>Five Essential Features of Collaborative Learning</a:t>
            </a:r>
          </a:p>
        </p:txBody>
      </p:sp>
      <p:sp>
        <p:nvSpPr>
          <p:cNvPr id="3" name="Content Placeholder 2"/>
          <p:cNvSpPr>
            <a:spLocks noGrp="1"/>
          </p:cNvSpPr>
          <p:nvPr>
            <p:ph sz="half" idx="1"/>
          </p:nvPr>
        </p:nvSpPr>
        <p:spPr>
          <a:xfrm>
            <a:off x="6738867" y="1325563"/>
            <a:ext cx="5181600" cy="4351338"/>
          </a:xfrm>
        </p:spPr>
        <p:txBody>
          <a:bodyPr>
            <a:normAutofit fontScale="92500" lnSpcReduction="20000"/>
          </a:bodyPr>
          <a:lstStyle/>
          <a:p>
            <a:pPr marL="514350" indent="-514350">
              <a:buFont typeface="+mj-lt"/>
              <a:buAutoNum type="arabicPeriod"/>
            </a:pPr>
            <a:r>
              <a:rPr lang="en-US" dirty="0">
                <a:solidFill>
                  <a:schemeClr val="bg1"/>
                </a:solidFill>
              </a:rPr>
              <a:t>Positive interdependence: This means that the task cannot be completed by one person alone. Groups members must synchronize their efforts. </a:t>
            </a:r>
          </a:p>
          <a:p>
            <a:pPr marL="514350" indent="-514350">
              <a:buFont typeface="+mj-lt"/>
              <a:buAutoNum type="arabicPeriod"/>
            </a:pPr>
            <a:r>
              <a:rPr lang="en-US" dirty="0" err="1">
                <a:solidFill>
                  <a:schemeClr val="bg1"/>
                </a:solidFill>
              </a:rPr>
              <a:t>Promotive</a:t>
            </a:r>
            <a:r>
              <a:rPr lang="en-US" dirty="0">
                <a:solidFill>
                  <a:schemeClr val="bg1"/>
                </a:solidFill>
              </a:rPr>
              <a:t> interaction: Members are willing to support each other to complete the task. </a:t>
            </a:r>
          </a:p>
          <a:p>
            <a:pPr marL="514350" indent="-514350">
              <a:buFont typeface="+mj-lt"/>
              <a:buAutoNum type="arabicPeriod"/>
            </a:pPr>
            <a:r>
              <a:rPr lang="en-US" dirty="0">
                <a:solidFill>
                  <a:schemeClr val="bg1"/>
                </a:solidFill>
              </a:rPr>
              <a:t>Individually accountable: Students must undertake their share of the work and feel responsible for the group’s success. </a:t>
            </a:r>
          </a:p>
          <a:p>
            <a:pPr marL="0" indent="0">
              <a:buNone/>
            </a:pPr>
            <a:endParaRPr lang="en-US" dirty="0"/>
          </a:p>
        </p:txBody>
      </p:sp>
    </p:spTree>
    <p:extLst>
      <p:ext uri="{BB962C8B-B14F-4D97-AF65-F5344CB8AC3E}">
        <p14:creationId xmlns:p14="http://schemas.microsoft.com/office/powerpoint/2010/main" val="2107768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4000" contrast="-17000"/>
                    </a14:imgEffect>
                  </a14:imgLayer>
                </a14:imgProps>
              </a:ext>
              <a:ext uri="{28A0092B-C50C-407E-A947-70E740481C1C}">
                <a14:useLocalDpi xmlns:a14="http://schemas.microsoft.com/office/drawing/2010/main" val="0"/>
              </a:ext>
            </a:extLst>
          </a:blip>
          <a:stretch>
            <a:fillRect/>
          </a:stretch>
        </p:blipFill>
        <p:spPr>
          <a:xfrm>
            <a:off x="0" y="0"/>
            <a:ext cx="12192000" cy="8368647"/>
          </a:xfrm>
          <a:prstGeom prst="rect">
            <a:avLst/>
          </a:prstGeom>
        </p:spPr>
      </p:pic>
      <p:sp>
        <p:nvSpPr>
          <p:cNvPr id="2" name="Title 1"/>
          <p:cNvSpPr>
            <a:spLocks noGrp="1"/>
          </p:cNvSpPr>
          <p:nvPr>
            <p:ph type="title"/>
          </p:nvPr>
        </p:nvSpPr>
        <p:spPr>
          <a:xfrm>
            <a:off x="695467" y="0"/>
            <a:ext cx="10953466" cy="1325563"/>
          </a:xfrm>
        </p:spPr>
        <p:txBody>
          <a:bodyPr/>
          <a:lstStyle/>
          <a:p>
            <a:pPr algn="ctr"/>
            <a:r>
              <a:rPr lang="en-US" dirty="0">
                <a:solidFill>
                  <a:schemeClr val="bg1"/>
                </a:solidFill>
              </a:rPr>
              <a:t>Five Essential Features of Collaborative Learning</a:t>
            </a:r>
          </a:p>
        </p:txBody>
      </p:sp>
      <p:sp>
        <p:nvSpPr>
          <p:cNvPr id="3" name="Content Placeholder 2"/>
          <p:cNvSpPr>
            <a:spLocks noGrp="1"/>
          </p:cNvSpPr>
          <p:nvPr>
            <p:ph sz="half" idx="1"/>
          </p:nvPr>
        </p:nvSpPr>
        <p:spPr>
          <a:xfrm>
            <a:off x="6738867" y="1325563"/>
            <a:ext cx="5181600" cy="4351338"/>
          </a:xfrm>
        </p:spPr>
        <p:txBody>
          <a:bodyPr>
            <a:normAutofit lnSpcReduction="10000"/>
          </a:bodyPr>
          <a:lstStyle/>
          <a:p>
            <a:pPr marL="514350" indent="-514350">
              <a:buFont typeface="+mj-lt"/>
              <a:buAutoNum type="arabicPeriod" startAt="4"/>
            </a:pPr>
            <a:r>
              <a:rPr lang="en-US" dirty="0">
                <a:solidFill>
                  <a:schemeClr val="bg1"/>
                </a:solidFill>
              </a:rPr>
              <a:t>Interpersonal and group skills need to be developed/supported: We cannot assume students naturally have (or will use) high-level collaboration skills.</a:t>
            </a:r>
          </a:p>
          <a:p>
            <a:pPr marL="514350" indent="-514350">
              <a:buFont typeface="+mj-lt"/>
              <a:buAutoNum type="arabicPeriod" startAt="4"/>
            </a:pPr>
            <a:r>
              <a:rPr lang="en-US" dirty="0">
                <a:solidFill>
                  <a:schemeClr val="bg1"/>
                </a:solidFill>
              </a:rPr>
              <a:t>Group processing: Members reflect on the quality of their working relationship and seek to improve it through personal and joint effort.</a:t>
            </a:r>
          </a:p>
          <a:p>
            <a:pPr marL="0" indent="0">
              <a:buNone/>
            </a:pPr>
            <a:endParaRPr lang="en-US" dirty="0"/>
          </a:p>
        </p:txBody>
      </p:sp>
    </p:spTree>
    <p:extLst>
      <p:ext uri="{BB962C8B-B14F-4D97-AF65-F5344CB8AC3E}">
        <p14:creationId xmlns:p14="http://schemas.microsoft.com/office/powerpoint/2010/main" val="28734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So…</a:t>
            </a:r>
            <a:r>
              <a:rPr lang="en-US" dirty="0" err="1"/>
              <a:t>uhhhh</a:t>
            </a:r>
            <a:r>
              <a:rPr lang="en-US" dirty="0"/>
              <a:t>….what the heck do you want us to do?</a:t>
            </a:r>
          </a:p>
        </p:txBody>
      </p:sp>
      <p:sp>
        <p:nvSpPr>
          <p:cNvPr id="8" name="Content Placeholder 7"/>
          <p:cNvSpPr>
            <a:spLocks noGrp="1"/>
          </p:cNvSpPr>
          <p:nvPr>
            <p:ph idx="1"/>
          </p:nvPr>
        </p:nvSpPr>
        <p:spPr>
          <a:xfrm>
            <a:off x="838200" y="1825625"/>
            <a:ext cx="10515600" cy="4755928"/>
          </a:xfrm>
        </p:spPr>
        <p:txBody>
          <a:bodyPr>
            <a:normAutofit fontScale="92500" lnSpcReduction="10000"/>
          </a:bodyPr>
          <a:lstStyle/>
          <a:p>
            <a:pPr marL="514350" indent="-514350">
              <a:buAutoNum type="arabicPeriod"/>
            </a:pPr>
            <a:r>
              <a:rPr lang="en-US" dirty="0"/>
              <a:t>Get into self selected groups of 4-5.</a:t>
            </a:r>
          </a:p>
          <a:p>
            <a:pPr marL="514350" indent="-514350">
              <a:buAutoNum type="arabicPeriod"/>
            </a:pPr>
            <a:r>
              <a:rPr lang="en-US" dirty="0"/>
              <a:t>Identify your various teaching expertise (math, science, CTE, Business, etc.)</a:t>
            </a:r>
          </a:p>
          <a:p>
            <a:pPr marL="514350" indent="-514350">
              <a:buAutoNum type="arabicPeriod"/>
            </a:pPr>
            <a:r>
              <a:rPr lang="en-US" dirty="0"/>
              <a:t>How does problem solving fit into your content area and how often do you incorporate PS into your pedagogy? (I do not mean teaching word problems in a math classroom.)</a:t>
            </a:r>
          </a:p>
          <a:p>
            <a:pPr marL="514350" indent="-514350">
              <a:buAutoNum type="arabicPeriod"/>
            </a:pPr>
            <a:r>
              <a:rPr lang="en-US" dirty="0"/>
              <a:t>What difficulties do you encounter when teaching  problem solving?</a:t>
            </a:r>
          </a:p>
          <a:p>
            <a:pPr marL="514350" indent="-514350">
              <a:buAutoNum type="arabicPeriod"/>
            </a:pPr>
            <a:r>
              <a:rPr lang="en-US" dirty="0"/>
              <a:t>Share your successes and struggles with group problem solving situations in your classroom.</a:t>
            </a:r>
          </a:p>
          <a:p>
            <a:pPr marL="514350" indent="-514350">
              <a:buAutoNum type="arabicPeriod"/>
            </a:pPr>
            <a:r>
              <a:rPr lang="en-US" dirty="0"/>
              <a:t>With your group, identify guidelines (at least 5) that you can share with other teacher groups related to successful collaborative problem solving situations. </a:t>
            </a:r>
          </a:p>
        </p:txBody>
      </p:sp>
    </p:spTree>
    <p:extLst>
      <p:ext uri="{BB962C8B-B14F-4D97-AF65-F5344CB8AC3E}">
        <p14:creationId xmlns:p14="http://schemas.microsoft.com/office/powerpoint/2010/main" val="195160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215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What is Problem Solving?</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2703" y="1825625"/>
            <a:ext cx="9246593" cy="4351338"/>
          </a:xfrm>
        </p:spPr>
      </p:pic>
    </p:spTree>
    <p:extLst>
      <p:ext uri="{BB962C8B-B14F-4D97-AF65-F5344CB8AC3E}">
        <p14:creationId xmlns:p14="http://schemas.microsoft.com/office/powerpoint/2010/main" val="136277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527" y="100431"/>
            <a:ext cx="8474242" cy="7287848"/>
          </a:xfrm>
        </p:spPr>
      </p:pic>
      <p:sp>
        <p:nvSpPr>
          <p:cNvPr id="2" name="Title 1"/>
          <p:cNvSpPr>
            <a:spLocks noGrp="1"/>
          </p:cNvSpPr>
          <p:nvPr>
            <p:ph type="title"/>
          </p:nvPr>
        </p:nvSpPr>
        <p:spPr/>
        <p:txBody>
          <a:bodyPr/>
          <a:lstStyle/>
          <a:p>
            <a:pPr algn="ctr"/>
            <a:r>
              <a:rPr lang="en-US" dirty="0"/>
              <a:t>Getting over the wall!</a:t>
            </a:r>
          </a:p>
        </p:txBody>
      </p:sp>
    </p:spTree>
    <p:extLst>
      <p:ext uri="{BB962C8B-B14F-4D97-AF65-F5344CB8AC3E}">
        <p14:creationId xmlns:p14="http://schemas.microsoft.com/office/powerpoint/2010/main" val="1301646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George </a:t>
            </a:r>
            <a:r>
              <a:rPr lang="en-US" dirty="0" err="1"/>
              <a:t>Polya</a:t>
            </a:r>
            <a:r>
              <a:rPr lang="en-US" dirty="0"/>
              <a:t> (1948)</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421" y="1570372"/>
            <a:ext cx="6204929" cy="5003976"/>
          </a:xfrm>
        </p:spPr>
      </p:pic>
    </p:spTree>
    <p:extLst>
      <p:ext uri="{BB962C8B-B14F-4D97-AF65-F5344CB8AC3E}">
        <p14:creationId xmlns:p14="http://schemas.microsoft.com/office/powerpoint/2010/main" val="60588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54217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168" y="-135523"/>
            <a:ext cx="9224006" cy="7068204"/>
          </a:xfrm>
        </p:spPr>
      </p:pic>
    </p:spTree>
    <p:extLst>
      <p:ext uri="{BB962C8B-B14F-4D97-AF65-F5344CB8AC3E}">
        <p14:creationId xmlns:p14="http://schemas.microsoft.com/office/powerpoint/2010/main" val="218594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9472" y="0"/>
            <a:ext cx="6972426" cy="6972426"/>
          </a:xfrm>
        </p:spPr>
      </p:pic>
    </p:spTree>
    <p:extLst>
      <p:ext uri="{BB962C8B-B14F-4D97-AF65-F5344CB8AC3E}">
        <p14:creationId xmlns:p14="http://schemas.microsoft.com/office/powerpoint/2010/main" val="3138855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3046" y="0"/>
            <a:ext cx="8943238" cy="6786032"/>
          </a:xfrm>
        </p:spPr>
      </p:pic>
    </p:spTree>
    <p:extLst>
      <p:ext uri="{BB962C8B-B14F-4D97-AF65-F5344CB8AC3E}">
        <p14:creationId xmlns:p14="http://schemas.microsoft.com/office/powerpoint/2010/main" val="3137779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TotalTime>
  <Words>527</Words>
  <Application>Microsoft Office PowerPoint</Application>
  <PresentationFormat>Widescreen</PresentationFormat>
  <Paragraphs>64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Collaborative Problem Solving:  Pie in the Sky or Effective Practice</vt:lpstr>
      <vt:lpstr>Problem Solving in Context </vt:lpstr>
      <vt:lpstr>What is Problem Solving?</vt:lpstr>
      <vt:lpstr>Getting over the wall!</vt:lpstr>
      <vt:lpstr>George Polya (1948)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21st Century Skills</vt:lpstr>
      <vt:lpstr>21st Century Skills</vt:lpstr>
      <vt:lpstr>A Rube Goldberg machine, named after American cartoonist Rube Goldberg, is a chain reaction–type machine or contraption intentionally designed to perform a simple task in an indirect and (impractically) overly complicated way. Usually, these machines consist of a series of simple unrelated devices; the action of each triggers the initiation of the next, eventually resulting in achieving a stated goal.</vt:lpstr>
      <vt:lpstr>Mark Rober: an American YouTuber, engineer, inventor, and educator. He is known for his YouTube videos on popular science and do-it-yourself gadgets. Before YouTube, Rober was an engineer with NASA for nine years, where he spent seven years working on the Curiosity rover at NASA's Jet Propulsion Laboratory.  </vt:lpstr>
      <vt:lpstr>Squirrels have long memory for Problem Solving</vt:lpstr>
      <vt:lpstr>Squirrels have long memory for Problem Solving</vt:lpstr>
      <vt:lpstr>Five Essential Features of Collaborative Learning</vt:lpstr>
      <vt:lpstr>Five Essential Features of Collaborative Learning</vt:lpstr>
      <vt:lpstr>So…uhhhh….what the heck do you want us to do?</vt:lpstr>
      <vt:lpstr>PowerPoint Presentation</vt:lpstr>
    </vt:vector>
  </TitlesOfParts>
  <Company>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Problem Solving:  Pie in the Sky or Effective Practice</dc:title>
  <dc:creator>David Allen</dc:creator>
  <cp:lastModifiedBy>David Allen</cp:lastModifiedBy>
  <cp:revision>27</cp:revision>
  <dcterms:created xsi:type="dcterms:W3CDTF">2023-06-21T17:59:24Z</dcterms:created>
  <dcterms:modified xsi:type="dcterms:W3CDTF">2023-06-22T19:37:37Z</dcterms:modified>
</cp:coreProperties>
</file>